
<file path=[Content_Types].xml><?xml version="1.0" encoding="utf-8"?>
<Types xmlns="http://schemas.openxmlformats.org/package/2006/content-types">
  <Default Extension="bin" ContentType="application/vnd.openxmlformats-officedocument.oleObject"/>
  <Default Extension="doc" ContentType="application/msword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6"/>
  </p:notesMasterIdLst>
  <p:sldIdLst>
    <p:sldId id="256" r:id="rId5"/>
    <p:sldId id="269" r:id="rId6"/>
    <p:sldId id="288" r:id="rId7"/>
    <p:sldId id="270" r:id="rId8"/>
    <p:sldId id="307" r:id="rId9"/>
    <p:sldId id="265" r:id="rId10"/>
    <p:sldId id="266" r:id="rId11"/>
    <p:sldId id="306" r:id="rId12"/>
    <p:sldId id="310" r:id="rId13"/>
    <p:sldId id="311" r:id="rId14"/>
    <p:sldId id="272" r:id="rId15"/>
    <p:sldId id="289" r:id="rId16"/>
    <p:sldId id="290" r:id="rId17"/>
    <p:sldId id="291" r:id="rId18"/>
    <p:sldId id="308" r:id="rId19"/>
    <p:sldId id="298" r:id="rId20"/>
    <p:sldId id="299" r:id="rId21"/>
    <p:sldId id="312" r:id="rId22"/>
    <p:sldId id="300" r:id="rId23"/>
    <p:sldId id="301" r:id="rId24"/>
    <p:sldId id="30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89E8E-D8D4-4EA3-BBAD-7940F980A87A}" type="datetimeFigureOut">
              <a:rPr lang="en-GB" smtClean="0"/>
              <a:t>30/07/2020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03597-A6B0-4C36-AD94-B9D93B1241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50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A38E1257-6A69-4363-A991-1A34EF4390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47ED283-5AE9-4949-B832-6B592E7E8A58}" type="slidenum">
              <a:rPr lang="hu-HU" altLang="hu-HU"/>
              <a:pPr>
                <a:spcBef>
                  <a:spcPct val="0"/>
                </a:spcBef>
              </a:pPr>
              <a:t>2</a:t>
            </a:fld>
            <a:endParaRPr lang="hu-HU" altLang="hu-HU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56D354C3-E967-4940-9762-4D7137E997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40A80FC5-8184-42A2-9FEF-5DBC12F49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F29FED44-03D6-4633-BE16-0B015B6A35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59E985E-C97D-4EE4-9395-5EBC497EC62F}" type="slidenum">
              <a:rPr lang="hu-HU" altLang="hu-HU"/>
              <a:pPr>
                <a:spcBef>
                  <a:spcPct val="0"/>
                </a:spcBef>
              </a:pPr>
              <a:t>13</a:t>
            </a:fld>
            <a:endParaRPr lang="hu-HU" altLang="hu-HU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71FFDA6B-0C92-45A0-B80F-193D08CAC6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AD3B2C04-ADEB-4C63-B2DA-9FA788285C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C905586A-224E-48C2-96D4-B016B24AF9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3241FC7-90CC-4B04-9107-9DFD96CDDF15}" type="slidenum">
              <a:rPr lang="hu-HU" altLang="hu-HU"/>
              <a:pPr>
                <a:spcBef>
                  <a:spcPct val="0"/>
                </a:spcBef>
              </a:pPr>
              <a:t>14</a:t>
            </a:fld>
            <a:endParaRPr lang="hu-HU" altLang="hu-HU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2BB12990-50B7-4074-B78B-A1EF3B7501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C8DD6682-33CD-4012-AE86-8086B51839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9A826B7F-23D9-47F5-9A0D-C59CEFB9D0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5551DC-91D3-41AF-AC2C-27F304C9710F}" type="slidenum">
              <a:rPr lang="hu-HU" altLang="hu-HU"/>
              <a:pPr>
                <a:spcBef>
                  <a:spcPct val="0"/>
                </a:spcBef>
              </a:pPr>
              <a:t>15</a:t>
            </a:fld>
            <a:endParaRPr lang="hu-HU" altLang="hu-HU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DC6DAF3A-7244-45C7-B346-FABEA56107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BE9BDF3F-CB33-4289-BF86-D9737E928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69D10469-8862-4476-9400-2A905FC698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9D4C864-29BE-4D94-A143-7C5530F1807D}" type="slidenum">
              <a:rPr lang="hu-HU" altLang="hu-HU"/>
              <a:pPr>
                <a:spcBef>
                  <a:spcPct val="0"/>
                </a:spcBef>
              </a:pPr>
              <a:t>16</a:t>
            </a:fld>
            <a:endParaRPr lang="hu-HU" altLang="hu-HU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9B7B9C25-2FB6-4C1A-AA89-2546E96A40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2C7AEAF8-9738-4E16-B8C8-2B077C021D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F267D3D1-AD32-46A5-86BB-EEA5BDB31A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5275A62-B8C5-437C-B934-05C7B7553216}" type="slidenum">
              <a:rPr lang="hu-HU" altLang="hu-HU"/>
              <a:pPr>
                <a:spcBef>
                  <a:spcPct val="0"/>
                </a:spcBef>
              </a:pPr>
              <a:t>17</a:t>
            </a:fld>
            <a:endParaRPr lang="hu-HU" altLang="hu-HU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9D044285-CF31-4C8F-A74E-D8D8AADCE3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8ADD0E48-61C0-4AD6-A59B-D718FF53D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F267D3D1-AD32-46A5-86BB-EEA5BDB31A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5275A62-B8C5-437C-B934-05C7B7553216}" type="slidenum">
              <a:rPr lang="hu-HU" altLang="hu-HU"/>
              <a:pPr>
                <a:spcBef>
                  <a:spcPct val="0"/>
                </a:spcBef>
              </a:pPr>
              <a:t>18</a:t>
            </a:fld>
            <a:endParaRPr lang="hu-HU" altLang="hu-HU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9D044285-CF31-4C8F-A74E-D8D8AADCE3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8ADD0E48-61C0-4AD6-A59B-D718FF53D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9337147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BB3C7623-7988-4A0C-BD1E-96EF10BAE7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39089C5-A182-434A-A692-C76EC9C6D91F}" type="slidenum">
              <a:rPr lang="hu-HU" altLang="hu-HU"/>
              <a:pPr>
                <a:spcBef>
                  <a:spcPct val="0"/>
                </a:spcBef>
              </a:pPr>
              <a:t>19</a:t>
            </a:fld>
            <a:endParaRPr lang="hu-HU" altLang="hu-HU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C82605DB-4C09-4115-A2DD-711F5A24DD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C80B31DB-F4DA-4BEE-BF33-A98A2A78A8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FAB33926-70FE-4BDF-B230-0AC9A126A5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1BB079B-DB93-4262-9FC8-41A4BFB2C938}" type="slidenum">
              <a:rPr lang="hu-HU" altLang="hu-HU"/>
              <a:pPr>
                <a:spcBef>
                  <a:spcPct val="0"/>
                </a:spcBef>
              </a:pPr>
              <a:t>20</a:t>
            </a:fld>
            <a:endParaRPr lang="hu-HU" altLang="hu-HU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20B37704-5774-4297-A7E0-BF38FBBDCD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D2741955-60DB-46DA-B356-8BDFD0C2E1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5F31DDF2-114D-4223-8840-EB438306B9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57600A1-F6A0-41EB-9C22-9141A78529C1}" type="slidenum">
              <a:rPr lang="hu-HU" altLang="hu-HU"/>
              <a:pPr>
                <a:spcBef>
                  <a:spcPct val="0"/>
                </a:spcBef>
              </a:pPr>
              <a:t>3</a:t>
            </a:fld>
            <a:endParaRPr lang="hu-HU" altLang="hu-HU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683C80BD-0ABC-4BFC-9F2A-B80B428311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C089E2C9-64B7-4941-93F6-AD0212F4A6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D0031082-16D8-43F9-9C4F-07A231BCC4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C8FAAC2-1EA2-407B-936B-BAEB86D1BEBB}" type="slidenum">
              <a:rPr lang="hu-HU" altLang="hu-HU"/>
              <a:pPr>
                <a:spcBef>
                  <a:spcPct val="0"/>
                </a:spcBef>
              </a:pPr>
              <a:t>4</a:t>
            </a:fld>
            <a:endParaRPr lang="hu-HU" altLang="hu-HU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F6D585E3-24B3-4FD0-B075-07B765EBDD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41975F04-ED4B-49F1-8209-003209D986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54794150-34DF-46E6-ADDE-58DD756F22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1B04D1D-CE83-49F9-8B08-4608E0DE254F}" type="slidenum">
              <a:rPr lang="hu-HU" altLang="hu-HU"/>
              <a:pPr>
                <a:spcBef>
                  <a:spcPct val="0"/>
                </a:spcBef>
              </a:pPr>
              <a:t>5</a:t>
            </a:fld>
            <a:endParaRPr lang="hu-HU" altLang="hu-HU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F22D817F-E58C-42E4-9BD0-7740BC93A7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2E9E7472-DE6A-4074-B3B0-023DBB7E9D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70EE1E02-B2D6-48F8-9219-9D5911EA75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63854E1-8092-4C03-8EAE-4CA6642213D6}" type="slidenum">
              <a:rPr lang="hu-HU" altLang="hu-HU"/>
              <a:pPr>
                <a:spcBef>
                  <a:spcPct val="0"/>
                </a:spcBef>
              </a:pPr>
              <a:t>6</a:t>
            </a:fld>
            <a:endParaRPr lang="hu-HU" altLang="hu-HU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D2FA1B31-B62A-48D6-9A1A-1608EBDD8C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F0E82F30-98A2-4F26-8BFF-BAA51D377D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FA415C33-988F-4745-BB48-FA6E0FE142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DF5DFA3-E956-47CA-B79D-335C62B30963}" type="slidenum">
              <a:rPr lang="hu-HU" altLang="hu-HU"/>
              <a:pPr>
                <a:spcBef>
                  <a:spcPct val="0"/>
                </a:spcBef>
              </a:pPr>
              <a:t>7</a:t>
            </a:fld>
            <a:endParaRPr lang="hu-HU" altLang="hu-HU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22FECC4-2B49-4D02-8D22-07DEE8CA7B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4E3A5D81-711F-499C-894D-07D35B570A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9B1C69D5-CAF1-45FD-AA5A-98C1AAD40C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538F989-5753-4643-A789-C4F7D8C1082C}" type="slidenum">
              <a:rPr lang="hu-HU" altLang="hu-HU"/>
              <a:pPr>
                <a:spcBef>
                  <a:spcPct val="0"/>
                </a:spcBef>
              </a:pPr>
              <a:t>8</a:t>
            </a:fld>
            <a:endParaRPr lang="hu-HU" altLang="hu-HU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192100D8-4FE4-43B4-B7F2-6D7CA6BBAF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EEC29F34-40D2-4504-ADB7-90F8C3AE5B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8B44CEF6-3D91-41C2-B989-71AF1AD999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515D9E3-5912-4A71-A312-6D272B9A16AA}" type="slidenum">
              <a:rPr lang="hu-HU" altLang="hu-HU"/>
              <a:pPr>
                <a:spcBef>
                  <a:spcPct val="0"/>
                </a:spcBef>
              </a:pPr>
              <a:t>11</a:t>
            </a:fld>
            <a:endParaRPr lang="hu-HU" altLang="hu-HU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AD04B2CC-8F63-4682-A4F8-F9038A06C3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A07324D3-B78B-4E54-8A43-62D7FADA7A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A6F8C35D-1CA3-4981-B906-D07691727C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053B633-50E4-4EE2-BAA7-2F5B17B275FF}" type="slidenum">
              <a:rPr lang="hu-HU" altLang="hu-HU"/>
              <a:pPr>
                <a:spcBef>
                  <a:spcPct val="0"/>
                </a:spcBef>
              </a:pPr>
              <a:t>12</a:t>
            </a:fld>
            <a:endParaRPr lang="hu-HU" altLang="hu-HU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5E55F0EB-4C5E-43AC-8735-F4F886E3CC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52485F16-10B3-4998-AF5F-41431B2074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hu/url?sa=i&amp;rct=j&amp;q=&amp;esrc=s&amp;source=images&amp;cd=&amp;ved=0ahUKEwiMqfKauffLAhWFzRQKHd5vB7sQjRwIBQ&amp;url=https%3A%2F%2Fwww.cs.elte.hu%2Fblobs%2Fdiplomamunkak%2Fbsc_alkmat%2F2014%2Fferenczi_dora.pdf&amp;psig=AFQjCNEYoUCOF7gUZP0LJpgzLbs8w3p2mQ&amp;ust=1459943630714034&amp;cad=rj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hyperlink" Target="http://www.google.hu/url?sa=i&amp;rct=j&amp;q=&amp;esrc=s&amp;source=images&amp;cd=&amp;cad=rja&amp;uact=8&amp;ved=0ahUKEwjc-8yNu_fLAhWCOxQKHXqsAnYQjRwIBw&amp;url=http%3A%2F%2Ffotok.transindex.ro%2F%3Fgaleria%3D1165&amp;psig=AFQjCNEYoUCOF7gUZP0LJpgzLbs8w3p2mQ&amp;ust=1459943630714034" TargetMode="Externa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u/url?sa=i&amp;rct=j&amp;q=&amp;esrc=s&amp;source=images&amp;cd=&amp;cad=rja&amp;uact=8&amp;ved=0ahUKEwjm9ev5uffLAhWDXBQKHeA9DHUQjRwIBw&amp;url=http%3A%2F%2Fwww.tankonyvtar.hu%2Fhu%2Ftartalom%2Ftamop412b2%2F2013-0002_kozlekedesi_aramlatok%2FKA%2Fskajs513g.scorm&amp;psig=AFQjCNEYoUCOF7gUZP0LJpgzLbs8w3p2mQ&amp;ust=145994363071403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Word_97_-_2003_Document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3200" dirty="0"/>
              <a:t>11. Fejezet</a:t>
            </a:r>
            <a:br>
              <a:rPr lang="hu-HU" sz="3200" dirty="0"/>
            </a:br>
            <a:br>
              <a:rPr lang="hu-HU" sz="3200" dirty="0"/>
            </a:br>
            <a:r>
              <a:rPr lang="hu-HU" sz="3200" dirty="0"/>
              <a:t>Sorbanállás -  Tömegkiszolgálás</a:t>
            </a:r>
            <a:br>
              <a:rPr lang="hu-HU" sz="4400" dirty="0"/>
            </a:br>
            <a:endParaRPr lang="hu-HU" sz="4400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r>
              <a:rPr lang="hu-HU" sz="2400" dirty="0"/>
              <a:t>Egycsatornás sorbanállási rendszerek</a:t>
            </a:r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:a16="http://schemas.microsoft.com/office/drawing/2014/main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:a16="http://schemas.microsoft.com/office/drawing/2014/main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:a16="http://schemas.microsoft.com/office/drawing/2014/main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:a16="http://schemas.microsoft.com/office/drawing/2014/main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56FAF-966F-44E1-90FD-F1F7DA244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33190"/>
          </a:xfrm>
        </p:spPr>
        <p:txBody>
          <a:bodyPr>
            <a:normAutofit fontScale="90000"/>
          </a:bodyPr>
          <a:lstStyle/>
          <a:p>
            <a:r>
              <a:rPr lang="hu-HU" dirty="0"/>
              <a:t>Speciális feltételek képleteinkhez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434AED-7B29-48D9-A765-1A76F2F1E9B6}"/>
              </a:ext>
            </a:extLst>
          </p:cNvPr>
          <p:cNvSpPr txBox="1"/>
          <p:nvPr/>
        </p:nvSpPr>
        <p:spPr>
          <a:xfrm>
            <a:off x="590550" y="1257300"/>
            <a:ext cx="1125855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u-HU" sz="2400" dirty="0"/>
              <a:t>Annak valószínűsége, hogy </a:t>
            </a:r>
            <a:r>
              <a:rPr lang="hu-HU" sz="2400" i="1" dirty="0"/>
              <a:t>t</a:t>
            </a:r>
            <a:r>
              <a:rPr lang="hu-HU" sz="2400" dirty="0"/>
              <a:t> idő alatt </a:t>
            </a:r>
            <a:r>
              <a:rPr lang="hu-HU" sz="2400" i="1" dirty="0"/>
              <a:t>k</a:t>
            </a:r>
            <a:r>
              <a:rPr lang="hu-HU" sz="2400" dirty="0"/>
              <a:t> egység érkezik a rendszerbe, független a t időintervallum kezdetétől, csupán </a:t>
            </a:r>
            <a:r>
              <a:rPr lang="hu-HU" sz="2400" i="1" dirty="0"/>
              <a:t>t</a:t>
            </a:r>
            <a:r>
              <a:rPr lang="hu-HU" sz="2400" dirty="0"/>
              <a:t> nagyságától függ (</a:t>
            </a:r>
            <a:r>
              <a:rPr lang="hu-HU" sz="2400" b="1" dirty="0"/>
              <a:t>stacioner folyamat</a:t>
            </a:r>
            <a:r>
              <a:rPr lang="hu-HU" sz="2400" dirty="0"/>
              <a:t>).</a:t>
            </a:r>
          </a:p>
          <a:p>
            <a:endParaRPr lang="hu-HU" sz="1200" dirty="0"/>
          </a:p>
          <a:p>
            <a:pPr marL="342900" indent="-342900">
              <a:buAutoNum type="arabicPeriod" startAt="2"/>
            </a:pPr>
            <a:r>
              <a:rPr lang="hu-HU" sz="2400" dirty="0"/>
              <a:t>Annak valószínűsége, hogy kis  </a:t>
            </a:r>
            <a:r>
              <a:rPr lang="az-Cyrl-AZ" sz="2400" dirty="0"/>
              <a:t>д</a:t>
            </a:r>
            <a:r>
              <a:rPr lang="hu-HU" sz="2400" i="1" dirty="0"/>
              <a:t>t</a:t>
            </a:r>
            <a:r>
              <a:rPr lang="hu-HU" sz="2400" dirty="0"/>
              <a:t>  intervallumban egy egység érkezik a rendszerbe, </a:t>
            </a:r>
            <a:r>
              <a:rPr lang="el-GR" sz="2400" dirty="0"/>
              <a:t>λ</a:t>
            </a:r>
            <a:r>
              <a:rPr lang="az-Cyrl-AZ" sz="2400" dirty="0"/>
              <a:t>д</a:t>
            </a:r>
            <a:r>
              <a:rPr lang="hu-HU" sz="2400" dirty="0"/>
              <a:t>  </a:t>
            </a:r>
            <a:r>
              <a:rPr lang="hu-HU" sz="2400" i="1" dirty="0"/>
              <a:t>t</a:t>
            </a:r>
            <a:r>
              <a:rPr lang="hu-HU" sz="2400" dirty="0"/>
              <a:t>,  ahol </a:t>
            </a:r>
            <a:r>
              <a:rPr lang="el-GR" sz="2400" dirty="0"/>
              <a:t>λ</a:t>
            </a:r>
            <a:r>
              <a:rPr lang="hu-HU" sz="2400" dirty="0"/>
              <a:t>   az időegységenkénti érkezések  átlagos száma (</a:t>
            </a:r>
            <a:r>
              <a:rPr lang="hu-HU" sz="2400" b="1" dirty="0"/>
              <a:t>beérkezési ráta</a:t>
            </a:r>
            <a:r>
              <a:rPr lang="hu-HU" sz="2400" dirty="0"/>
              <a:t>). </a:t>
            </a:r>
          </a:p>
          <a:p>
            <a:endParaRPr lang="hu-HU" sz="1200" dirty="0"/>
          </a:p>
          <a:p>
            <a:pPr marL="457200" indent="-457200">
              <a:buFont typeface="+mj-lt"/>
              <a:buAutoNum type="arabicPeriod" startAt="3"/>
            </a:pPr>
            <a:r>
              <a:rPr lang="hu-HU" sz="2400" dirty="0"/>
              <a:t>Annak a valószínűsége, hogy kis </a:t>
            </a:r>
            <a:r>
              <a:rPr lang="hu-HU" sz="2400" i="1" dirty="0"/>
              <a:t>t</a:t>
            </a:r>
            <a:r>
              <a:rPr lang="hu-HU" sz="2400" dirty="0"/>
              <a:t> idő alatt egynél több egység érkezik a rendszerbe, </a:t>
            </a:r>
            <a:r>
              <a:rPr lang="hu-HU" sz="2400" i="1" dirty="0"/>
              <a:t>t</a:t>
            </a:r>
            <a:r>
              <a:rPr lang="hu-HU" sz="2400" dirty="0"/>
              <a:t>-hez képest kicsi. Például egy időben két gépkocsi nem érkezik a benzinkúthoz. (Ezt </a:t>
            </a:r>
            <a:r>
              <a:rPr lang="hu-HU" sz="2400" b="1" dirty="0"/>
              <a:t>ritkasági</a:t>
            </a:r>
            <a:r>
              <a:rPr lang="hu-HU" sz="2400" dirty="0"/>
              <a:t> </a:t>
            </a:r>
            <a:r>
              <a:rPr lang="hu-HU" sz="2400" b="1" dirty="0"/>
              <a:t>feltétel</a:t>
            </a:r>
            <a:r>
              <a:rPr lang="hu-HU" sz="2400" dirty="0"/>
              <a:t>nek nevezzük.)</a:t>
            </a:r>
          </a:p>
          <a:p>
            <a:endParaRPr lang="hu-HU" sz="1200" dirty="0"/>
          </a:p>
          <a:p>
            <a:pPr marL="457200" indent="-457200">
              <a:buFont typeface="+mj-lt"/>
              <a:buAutoNum type="arabicPeriod" startAt="4"/>
            </a:pPr>
            <a:r>
              <a:rPr lang="hu-HU" sz="2400" dirty="0"/>
              <a:t>Egy egység kiszolgálásának időtartamai az egyes csatornákban exponenciális eloszlású, független valószínűségei változó 1/</a:t>
            </a:r>
            <a:r>
              <a:rPr lang="el-GR" sz="2400" dirty="0"/>
              <a:t>μ</a:t>
            </a:r>
            <a:r>
              <a:rPr lang="hu-HU" sz="2400" dirty="0"/>
              <a:t> várható értékkel, ahol  </a:t>
            </a:r>
            <a:r>
              <a:rPr lang="el-GR" sz="2400" dirty="0"/>
              <a:t>μ</a:t>
            </a:r>
            <a:r>
              <a:rPr lang="hu-HU" sz="2400" dirty="0"/>
              <a:t>  a kiszolgálási ráta, és az adott időben kiszolgált egységek számát jelöli.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88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F8ECFCE7-0F78-48FC-8700-5DE189DDA8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288926"/>
            <a:ext cx="8162925" cy="1616075"/>
          </a:xfrm>
        </p:spPr>
        <p:txBody>
          <a:bodyPr/>
          <a:lstStyle/>
          <a:p>
            <a:pPr eaLnBrk="1" hangingPunct="1">
              <a:defRPr/>
            </a:pPr>
            <a:r>
              <a:rPr lang="hu-HU" dirty="0"/>
              <a:t>Általában felmerülő kérdések</a:t>
            </a: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5934FA4E-4161-4C06-8C2B-BEFF2DDD4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2133600"/>
            <a:ext cx="7848600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tabLst>
                <a:tab pos="28257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tabLst>
                <a:tab pos="28257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tabLst>
                <a:tab pos="28257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hu-HU" altLang="hu-HU" dirty="0"/>
              <a:t> A sor várható hossza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hu-HU" altLang="hu-HU" dirty="0"/>
              <a:t> Az egyes ügyfelek várakozási ideje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hu-HU" altLang="hu-HU" dirty="0"/>
              <a:t> A kiszolgálók számának optimuma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hu-HU" altLang="hu-HU" dirty="0"/>
              <a:t> A kiszolgálók optimális elhelyezésének 	meghatározása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hu-HU" altLang="hu-HU" dirty="0"/>
              <a:t> A sorbanállási rendszerek irányítása</a:t>
            </a:r>
            <a:endParaRPr lang="hu-HU" altLang="hu-HU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45D285-2EBC-48C9-8A97-A512C2AF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11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ADC68567-71D8-40B2-9E67-C911C52A79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288926"/>
            <a:ext cx="8162925" cy="1616075"/>
          </a:xfrm>
        </p:spPr>
        <p:txBody>
          <a:bodyPr/>
          <a:lstStyle/>
          <a:p>
            <a:pPr eaLnBrk="1" hangingPunct="1">
              <a:defRPr/>
            </a:pPr>
            <a:r>
              <a:rPr lang="hu-HU"/>
              <a:t>Képletek egycsatornás sorbanállási rendszerhez</a:t>
            </a: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34F55606-894F-468E-B446-3A6BA7A99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2133600"/>
            <a:ext cx="7848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tabLst>
                <a:tab pos="28257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tabLst>
                <a:tab pos="28257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tabLst>
                <a:tab pos="28257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dirty="0"/>
              <a:t>Annak a valószínűsége, hogy a rendszer-ben pontosan </a:t>
            </a:r>
            <a:r>
              <a:rPr lang="hu-HU" altLang="hu-HU" i="1" dirty="0"/>
              <a:t>n</a:t>
            </a:r>
            <a:r>
              <a:rPr lang="hu-HU" altLang="hu-HU" dirty="0"/>
              <a:t> igény tartózkodjon</a:t>
            </a:r>
            <a:br>
              <a:rPr lang="hu-HU" altLang="hu-HU" dirty="0"/>
            </a:br>
            <a:r>
              <a:rPr lang="hu-HU" altLang="hu-HU" dirty="0"/>
              <a:t>(</a:t>
            </a:r>
            <a:r>
              <a:rPr lang="hu-HU" altLang="hu-HU" i="1" dirty="0"/>
              <a:t>n </a:t>
            </a:r>
            <a:r>
              <a:rPr lang="hu-HU" altLang="hu-HU" dirty="0"/>
              <a:t>= 0, 1, 2, . . .):</a:t>
            </a:r>
          </a:p>
        </p:txBody>
      </p:sp>
      <p:grpSp>
        <p:nvGrpSpPr>
          <p:cNvPr id="2" name="Group 37">
            <a:extLst>
              <a:ext uri="{FF2B5EF4-FFF2-40B4-BE49-F238E27FC236}">
                <a16:creationId xmlns:a16="http://schemas.microsoft.com/office/drawing/2014/main" id="{4CD2AFCE-33CC-45C5-80CE-EEF06ABE05D0}"/>
              </a:ext>
            </a:extLst>
          </p:cNvPr>
          <p:cNvGrpSpPr>
            <a:grpSpLocks/>
          </p:cNvGrpSpPr>
          <p:nvPr/>
        </p:nvGrpSpPr>
        <p:grpSpPr bwMode="auto">
          <a:xfrm>
            <a:off x="2344739" y="4260850"/>
            <a:ext cx="4575175" cy="1589088"/>
            <a:chOff x="1247" y="2688"/>
            <a:chExt cx="2882" cy="1001"/>
          </a:xfrm>
        </p:grpSpPr>
        <p:grpSp>
          <p:nvGrpSpPr>
            <p:cNvPr id="24583" name="Group 36">
              <a:extLst>
                <a:ext uri="{FF2B5EF4-FFF2-40B4-BE49-F238E27FC236}">
                  <a16:creationId xmlns:a16="http://schemas.microsoft.com/office/drawing/2014/main" id="{5FC96CD4-D211-4300-A217-D9FE118664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7" y="2688"/>
              <a:ext cx="2882" cy="1001"/>
              <a:chOff x="1247" y="2688"/>
              <a:chExt cx="2882" cy="1001"/>
            </a:xfrm>
          </p:grpSpPr>
          <p:grpSp>
            <p:nvGrpSpPr>
              <p:cNvPr id="24585" name="Group 11">
                <a:extLst>
                  <a:ext uri="{FF2B5EF4-FFF2-40B4-BE49-F238E27FC236}">
                    <a16:creationId xmlns:a16="http://schemas.microsoft.com/office/drawing/2014/main" id="{CAD60A77-16A6-45B4-977A-9AD4A8A4A9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7" y="3226"/>
                <a:ext cx="2882" cy="463"/>
                <a:chOff x="1573" y="2608"/>
                <a:chExt cx="1459" cy="231"/>
              </a:xfrm>
            </p:grpSpPr>
            <p:sp>
              <p:nvSpPr>
                <p:cNvPr id="24593" name="Rectangle 12">
                  <a:extLst>
                    <a:ext uri="{FF2B5EF4-FFF2-40B4-BE49-F238E27FC236}">
                      <a16:creationId xmlns:a16="http://schemas.microsoft.com/office/drawing/2014/main" id="{A48504B6-850B-4966-B628-CE81689AD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3" y="2666"/>
                  <a:ext cx="49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p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4" name="Rectangle 13">
                  <a:extLst>
                    <a:ext uri="{FF2B5EF4-FFF2-40B4-BE49-F238E27FC236}">
                      <a16:creationId xmlns:a16="http://schemas.microsoft.com/office/drawing/2014/main" id="{A207FFE0-B4F9-4CAC-B456-4F3B552574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3" y="2666"/>
                  <a:ext cx="49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p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5" name="Rectangle 14">
                  <a:extLst>
                    <a:ext uri="{FF2B5EF4-FFF2-40B4-BE49-F238E27FC236}">
                      <a16:creationId xmlns:a16="http://schemas.microsoft.com/office/drawing/2014/main" id="{FBD8E6F7-2E8B-467D-BCE2-49268DBC13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3" y="2666"/>
                  <a:ext cx="49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n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6" name="Rectangle 15">
                  <a:extLst>
                    <a:ext uri="{FF2B5EF4-FFF2-40B4-BE49-F238E27FC236}">
                      <a16:creationId xmlns:a16="http://schemas.microsoft.com/office/drawing/2014/main" id="{C2CD3D4C-8D5C-4DB5-8956-1136DE927A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5" y="2742"/>
                  <a:ext cx="41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0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n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7" name="Rectangle 16">
                  <a:extLst>
                    <a:ext uri="{FF2B5EF4-FFF2-40B4-BE49-F238E27FC236}">
                      <a16:creationId xmlns:a16="http://schemas.microsoft.com/office/drawing/2014/main" id="{B9A5A9E3-3EFE-436A-B609-BFB17954D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3" y="2608"/>
                  <a:ext cx="41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0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n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8" name="Rectangle 17">
                  <a:extLst>
                    <a:ext uri="{FF2B5EF4-FFF2-40B4-BE49-F238E27FC236}">
                      <a16:creationId xmlns:a16="http://schemas.microsoft.com/office/drawing/2014/main" id="{0211BF9B-0D2E-44F3-9DF5-3AC290553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1" y="2644"/>
                  <a:ext cx="54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=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9" name="Rectangle 18">
                  <a:extLst>
                    <a:ext uri="{FF2B5EF4-FFF2-40B4-BE49-F238E27FC236}">
                      <a16:creationId xmlns:a16="http://schemas.microsoft.com/office/drawing/2014/main" id="{6A4F75EC-058C-494C-9ED4-5615E71D8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91" y="2644"/>
                  <a:ext cx="25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×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0" name="Rectangle 19">
                  <a:extLst>
                    <a:ext uri="{FF2B5EF4-FFF2-40B4-BE49-F238E27FC236}">
                      <a16:creationId xmlns:a16="http://schemas.microsoft.com/office/drawing/2014/main" id="{B1CFE463-00D1-44AF-B1F1-B428B2D467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12" y="2644"/>
                  <a:ext cx="54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=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1" name="Rectangle 20">
                  <a:extLst>
                    <a:ext uri="{FF2B5EF4-FFF2-40B4-BE49-F238E27FC236}">
                      <a16:creationId xmlns:a16="http://schemas.microsoft.com/office/drawing/2014/main" id="{313C8DC6-2453-460B-A7C7-681BED3498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6" y="2644"/>
                  <a:ext cx="67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y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2" name="Rectangle 21">
                  <a:extLst>
                    <a:ext uri="{FF2B5EF4-FFF2-40B4-BE49-F238E27FC236}">
                      <a16:creationId xmlns:a16="http://schemas.microsoft.com/office/drawing/2014/main" id="{E9C0E4F5-CD12-4470-A3D3-68AEEF346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5" y="2742"/>
                  <a:ext cx="41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00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0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3" name="Rectangle 22">
                  <a:extLst>
                    <a:ext uri="{FF2B5EF4-FFF2-40B4-BE49-F238E27FC236}">
                      <a16:creationId xmlns:a16="http://schemas.microsoft.com/office/drawing/2014/main" id="{5A9BA1FD-A598-472D-A558-298CD5CFC2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6" y="2666"/>
                  <a:ext cx="49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1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4" name="Rectangle 23">
                  <a:extLst>
                    <a:ext uri="{FF2B5EF4-FFF2-40B4-BE49-F238E27FC236}">
                      <a16:creationId xmlns:a16="http://schemas.microsoft.com/office/drawing/2014/main" id="{EBD04274-3F97-4500-B6BA-BEABD40A53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9" y="2666"/>
                  <a:ext cx="49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2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5" name="Rectangle 24">
                  <a:extLst>
                    <a:ext uri="{FF2B5EF4-FFF2-40B4-BE49-F238E27FC236}">
                      <a16:creationId xmlns:a16="http://schemas.microsoft.com/office/drawing/2014/main" id="{D8772A7E-FB55-48F9-901A-5B354D0E0A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6" y="2666"/>
                  <a:ext cx="0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6" name="Rectangle 25">
                  <a:extLst>
                    <a:ext uri="{FF2B5EF4-FFF2-40B4-BE49-F238E27FC236}">
                      <a16:creationId xmlns:a16="http://schemas.microsoft.com/office/drawing/2014/main" id="{15E99C31-8561-4855-A4C9-89FD6ED565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666"/>
                  <a:ext cx="25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,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7" name="Rectangle 26">
                  <a:extLst>
                    <a:ext uri="{FF2B5EF4-FFF2-40B4-BE49-F238E27FC236}">
                      <a16:creationId xmlns:a16="http://schemas.microsoft.com/office/drawing/2014/main" id="{7A873D47-10D3-41C0-A1F0-C93DE3E4EE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71" y="2666"/>
                  <a:ext cx="25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,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608" name="Rectangle 27">
                  <a:extLst>
                    <a:ext uri="{FF2B5EF4-FFF2-40B4-BE49-F238E27FC236}">
                      <a16:creationId xmlns:a16="http://schemas.microsoft.com/office/drawing/2014/main" id="{467B7CF6-0A03-4FD4-BF36-F1CD008A1B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4" y="2684"/>
                  <a:ext cx="98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MT Extra" panose="05050102010205020202" pitchFamily="18" charset="2"/>
                    </a:rPr>
                    <a:t>K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</p:grpSp>
          <p:grpSp>
            <p:nvGrpSpPr>
              <p:cNvPr id="24586" name="Group 28">
                <a:extLst>
                  <a:ext uri="{FF2B5EF4-FFF2-40B4-BE49-F238E27FC236}">
                    <a16:creationId xmlns:a16="http://schemas.microsoft.com/office/drawing/2014/main" id="{DADE4151-EC38-454D-AAE2-198F840C83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8" y="2688"/>
                <a:ext cx="1028" cy="388"/>
                <a:chOff x="604" y="2646"/>
                <a:chExt cx="600" cy="194"/>
              </a:xfrm>
            </p:grpSpPr>
            <p:sp>
              <p:nvSpPr>
                <p:cNvPr id="24587" name="Rectangle 29">
                  <a:extLst>
                    <a:ext uri="{FF2B5EF4-FFF2-40B4-BE49-F238E27FC236}">
                      <a16:creationId xmlns:a16="http://schemas.microsoft.com/office/drawing/2014/main" id="{C7D5CBBF-1507-4802-897F-087A0023AA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4" y="2668"/>
                  <a:ext cx="57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p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88" name="Rectangle 30">
                  <a:extLst>
                    <a:ext uri="{FF2B5EF4-FFF2-40B4-BE49-F238E27FC236}">
                      <a16:creationId xmlns:a16="http://schemas.microsoft.com/office/drawing/2014/main" id="{BC6F8D77-915E-484F-ACCE-C75AFC243C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2744"/>
                  <a:ext cx="47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00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0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89" name="Rectangle 31">
                  <a:extLst>
                    <a:ext uri="{FF2B5EF4-FFF2-40B4-BE49-F238E27FC236}">
                      <a16:creationId xmlns:a16="http://schemas.microsoft.com/office/drawing/2014/main" id="{C652E87C-43B8-4608-B978-A6730A926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5" y="2668"/>
                  <a:ext cx="57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1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0" name="Rectangle 32">
                  <a:extLst>
                    <a:ext uri="{FF2B5EF4-FFF2-40B4-BE49-F238E27FC236}">
                      <a16:creationId xmlns:a16="http://schemas.microsoft.com/office/drawing/2014/main" id="{A8E3F4E7-CC1F-4272-B12D-DF46A9924E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0" y="2646"/>
                  <a:ext cx="62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=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1" name="Rectangle 33">
                  <a:extLst>
                    <a:ext uri="{FF2B5EF4-FFF2-40B4-BE49-F238E27FC236}">
                      <a16:creationId xmlns:a16="http://schemas.microsoft.com/office/drawing/2014/main" id="{02A2207E-42EE-4D9D-A710-C5655EEEE4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1" y="2646"/>
                  <a:ext cx="62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-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24592" name="Rectangle 34">
                  <a:extLst>
                    <a:ext uri="{FF2B5EF4-FFF2-40B4-BE49-F238E27FC236}">
                      <a16:creationId xmlns:a16="http://schemas.microsoft.com/office/drawing/2014/main" id="{F6D47C92-CF4D-42B9-AAFF-474F45B9F8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6" y="2646"/>
                  <a:ext cx="78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folHlink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85000"/>
                    <a:buChar char="•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hu-HU" altLang="hu-HU" sz="24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y</a:t>
                  </a:r>
                  <a:endParaRPr lang="hu-HU" altLang="hu-HU" sz="2400">
                    <a:latin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24584" name="Rectangle 35">
              <a:extLst>
                <a:ext uri="{FF2B5EF4-FFF2-40B4-BE49-F238E27FC236}">
                  <a16:creationId xmlns:a16="http://schemas.microsoft.com/office/drawing/2014/main" id="{79DFDEBC-F06B-4B19-897D-5ABDD8503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3408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, 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</p:grpSp>
      <p:pic>
        <p:nvPicPr>
          <p:cNvPr id="24581" name="Picture 32" descr="https://encrypted-tbn3.gstatic.com/images?q=tbn:ANd9GcRW8VEe2arT1dpJrh0ay0kQjGCajiLXiuJ9xytmaakDXErG6S7KSQ">
            <a:hlinkClick r:id="rId3"/>
            <a:extLst>
              <a:ext uri="{FF2B5EF4-FFF2-40B4-BE49-F238E27FC236}">
                <a16:creationId xmlns:a16="http://schemas.microsoft.com/office/drawing/2014/main" id="{B2EFBAFD-04CB-4FA7-A094-9C745FFBE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88" y="3257550"/>
            <a:ext cx="451485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34" descr="http://www.transindex.ro/images/__leo/galeriak/galeria_15819.jpg">
            <a:hlinkClick r:id="rId5"/>
            <a:extLst>
              <a:ext uri="{FF2B5EF4-FFF2-40B4-BE49-F238E27FC236}">
                <a16:creationId xmlns:a16="http://schemas.microsoft.com/office/drawing/2014/main" id="{5B5965D2-C06E-4242-9719-1166366AA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4346575"/>
            <a:ext cx="3227388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6669B3-2F34-499C-8AAD-2D6995E5D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12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30DCE8FA-8AAB-4001-9AB9-6D31E86E36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288926"/>
            <a:ext cx="8162925" cy="1616075"/>
          </a:xfrm>
        </p:spPr>
        <p:txBody>
          <a:bodyPr/>
          <a:lstStyle/>
          <a:p>
            <a:pPr eaLnBrk="1" hangingPunct="1">
              <a:defRPr/>
            </a:pPr>
            <a:r>
              <a:rPr lang="hu-HU"/>
              <a:t>Képletek egycsatornás sorbanállási rendszerhez</a:t>
            </a:r>
          </a:p>
        </p:txBody>
      </p:sp>
      <p:sp>
        <p:nvSpPr>
          <p:cNvPr id="43011" name="Text Box 3">
            <a:extLst>
              <a:ext uri="{FF2B5EF4-FFF2-40B4-BE49-F238E27FC236}">
                <a16:creationId xmlns:a16="http://schemas.microsoft.com/office/drawing/2014/main" id="{4277ECE5-7F1D-4746-BCBC-186678A6A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2133600"/>
            <a:ext cx="7086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tabLst>
                <a:tab pos="28257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tabLst>
                <a:tab pos="28257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tabLst>
                <a:tab pos="28257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2825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dirty="0"/>
              <a:t>Sorbanállók számának, illetve a rendszerben  tartózkodók számának várható értéke:</a:t>
            </a:r>
          </a:p>
        </p:txBody>
      </p:sp>
      <p:grpSp>
        <p:nvGrpSpPr>
          <p:cNvPr id="2" name="Group 29">
            <a:extLst>
              <a:ext uri="{FF2B5EF4-FFF2-40B4-BE49-F238E27FC236}">
                <a16:creationId xmlns:a16="http://schemas.microsoft.com/office/drawing/2014/main" id="{29B716D5-F60C-4635-9BBC-2FFC154F1A9B}"/>
              </a:ext>
            </a:extLst>
          </p:cNvPr>
          <p:cNvGrpSpPr>
            <a:grpSpLocks/>
          </p:cNvGrpSpPr>
          <p:nvPr/>
        </p:nvGrpSpPr>
        <p:grpSpPr bwMode="auto">
          <a:xfrm>
            <a:off x="3162300" y="4106861"/>
            <a:ext cx="5867400" cy="850590"/>
            <a:chOff x="3337" y="2473"/>
            <a:chExt cx="1954" cy="573"/>
          </a:xfrm>
        </p:grpSpPr>
        <p:sp>
          <p:nvSpPr>
            <p:cNvPr id="26629" name="Rectangle 30">
              <a:extLst>
                <a:ext uri="{FF2B5EF4-FFF2-40B4-BE49-F238E27FC236}">
                  <a16:creationId xmlns:a16="http://schemas.microsoft.com/office/drawing/2014/main" id="{8C18252B-EE54-425C-9739-40C4972B2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2605"/>
              <a:ext cx="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70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0" name="Rectangle 31">
              <a:extLst>
                <a:ext uri="{FF2B5EF4-FFF2-40B4-BE49-F238E27FC236}">
                  <a16:creationId xmlns:a16="http://schemas.microsoft.com/office/drawing/2014/main" id="{46BAD683-F7BE-4E3A-8099-29C59E60A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2605"/>
              <a:ext cx="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70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1" name="Line 32">
              <a:extLst>
                <a:ext uri="{FF2B5EF4-FFF2-40B4-BE49-F238E27FC236}">
                  <a16:creationId xmlns:a16="http://schemas.microsoft.com/office/drawing/2014/main" id="{D633DD53-637F-4D92-B2A2-927F000E77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9" y="2772"/>
              <a:ext cx="30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632" name="Rectangle 33">
              <a:extLst>
                <a:ext uri="{FF2B5EF4-FFF2-40B4-BE49-F238E27FC236}">
                  <a16:creationId xmlns:a16="http://schemas.microsoft.com/office/drawing/2014/main" id="{7983AFA3-D132-4A67-9947-3546A7CC5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7" y="2605"/>
              <a:ext cx="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70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3" name="Rectangle 34">
              <a:extLst>
                <a:ext uri="{FF2B5EF4-FFF2-40B4-BE49-F238E27FC236}">
                  <a16:creationId xmlns:a16="http://schemas.microsoft.com/office/drawing/2014/main" id="{9DF385C7-F598-4FE2-BEA5-4631FD6BA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" y="2605"/>
              <a:ext cx="3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70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4" name="Line 35">
              <a:extLst>
                <a:ext uri="{FF2B5EF4-FFF2-40B4-BE49-F238E27FC236}">
                  <a16:creationId xmlns:a16="http://schemas.microsoft.com/office/drawing/2014/main" id="{B70E06AB-B95F-4CE2-81D7-1DDAB1656F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" y="2772"/>
              <a:ext cx="30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635" name="Rectangle 36">
              <a:extLst>
                <a:ext uri="{FF2B5EF4-FFF2-40B4-BE49-F238E27FC236}">
                  <a16:creationId xmlns:a16="http://schemas.microsoft.com/office/drawing/2014/main" id="{A355C070-4A64-4FB4-B04F-F37AE3D38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" y="2667"/>
              <a:ext cx="91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M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6" name="Rectangle 37">
              <a:extLst>
                <a:ext uri="{FF2B5EF4-FFF2-40B4-BE49-F238E27FC236}">
                  <a16:creationId xmlns:a16="http://schemas.microsoft.com/office/drawing/2014/main" id="{0110C6D2-E003-40E6-8435-9EDFBC35C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" y="2667"/>
              <a:ext cx="91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M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7" name="Rectangle 38">
              <a:extLst>
                <a:ext uri="{FF2B5EF4-FFF2-40B4-BE49-F238E27FC236}">
                  <a16:creationId xmlns:a16="http://schemas.microsoft.com/office/drawing/2014/main" id="{93859242-65B2-43AF-880C-43D29921C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" y="2667"/>
              <a:ext cx="45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v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8" name="Rectangle 39">
              <a:extLst>
                <a:ext uri="{FF2B5EF4-FFF2-40B4-BE49-F238E27FC236}">
                  <a16:creationId xmlns:a16="http://schemas.microsoft.com/office/drawing/2014/main" id="{ADDE90E8-AE0A-4ADE-B7AA-F135F693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8" y="2667"/>
              <a:ext cx="51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n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39" name="Rectangle 40">
              <a:extLst>
                <a:ext uri="{FF2B5EF4-FFF2-40B4-BE49-F238E27FC236}">
                  <a16:creationId xmlns:a16="http://schemas.microsoft.com/office/drawing/2014/main" id="{4A51F4E1-863E-448B-A310-B05D4ABF0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2645"/>
              <a:ext cx="56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=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0" name="Rectangle 41">
              <a:extLst>
                <a:ext uri="{FF2B5EF4-FFF2-40B4-BE49-F238E27FC236}">
                  <a16:creationId xmlns:a16="http://schemas.microsoft.com/office/drawing/2014/main" id="{1DEBFF3F-437E-4974-A5D3-456A063EB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" y="2775"/>
              <a:ext cx="56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1" name="Rectangle 42">
              <a:extLst>
                <a:ext uri="{FF2B5EF4-FFF2-40B4-BE49-F238E27FC236}">
                  <a16:creationId xmlns:a16="http://schemas.microsoft.com/office/drawing/2014/main" id="{B2047173-0CEA-4398-8D59-880D1A8F8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8" y="2645"/>
              <a:ext cx="56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=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2" name="Rectangle 43">
              <a:extLst>
                <a:ext uri="{FF2B5EF4-FFF2-40B4-BE49-F238E27FC236}">
                  <a16:creationId xmlns:a16="http://schemas.microsoft.com/office/drawing/2014/main" id="{CFF3F198-695C-4939-B887-2A888870B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7" y="2775"/>
              <a:ext cx="56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3" name="Rectangle 44">
              <a:extLst>
                <a:ext uri="{FF2B5EF4-FFF2-40B4-BE49-F238E27FC236}">
                  <a16:creationId xmlns:a16="http://schemas.microsoft.com/office/drawing/2014/main" id="{9E37A617-2C20-4DD9-862F-A20FDD8B4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2" y="2508"/>
              <a:ext cx="7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y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4" name="Rectangle 45">
              <a:extLst>
                <a:ext uri="{FF2B5EF4-FFF2-40B4-BE49-F238E27FC236}">
                  <a16:creationId xmlns:a16="http://schemas.microsoft.com/office/drawing/2014/main" id="{365C6DA7-34AC-42BA-A23E-11403D465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3" y="2775"/>
              <a:ext cx="7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y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5" name="Rectangle 46">
              <a:extLst>
                <a:ext uri="{FF2B5EF4-FFF2-40B4-BE49-F238E27FC236}">
                  <a16:creationId xmlns:a16="http://schemas.microsoft.com/office/drawing/2014/main" id="{D29C2965-53DC-4F81-AB51-335860B28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5" y="2508"/>
              <a:ext cx="7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y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6" name="Rectangle 47">
              <a:extLst>
                <a:ext uri="{FF2B5EF4-FFF2-40B4-BE49-F238E27FC236}">
                  <a16:creationId xmlns:a16="http://schemas.microsoft.com/office/drawing/2014/main" id="{E08B3224-FCFF-4305-BC30-4FB0B78E7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6" y="2775"/>
              <a:ext cx="7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y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7" name="Rectangle 48">
              <a:extLst>
                <a:ext uri="{FF2B5EF4-FFF2-40B4-BE49-F238E27FC236}">
                  <a16:creationId xmlns:a16="http://schemas.microsoft.com/office/drawing/2014/main" id="{42F09D8B-2EAD-4EE8-8FB4-C03468176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4" y="2473"/>
              <a:ext cx="43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8" name="Rectangle 49">
              <a:extLst>
                <a:ext uri="{FF2B5EF4-FFF2-40B4-BE49-F238E27FC236}">
                  <a16:creationId xmlns:a16="http://schemas.microsoft.com/office/drawing/2014/main" id="{2177E039-4789-47EB-ADE3-D154730F5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8" y="2797"/>
              <a:ext cx="51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49" name="Rectangle 50">
              <a:extLst>
                <a:ext uri="{FF2B5EF4-FFF2-40B4-BE49-F238E27FC236}">
                  <a16:creationId xmlns:a16="http://schemas.microsoft.com/office/drawing/2014/main" id="{1AEB045B-52D0-45B1-AED7-A0C94636A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2797"/>
              <a:ext cx="51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6650" name="Rectangle 51">
              <a:extLst>
                <a:ext uri="{FF2B5EF4-FFF2-40B4-BE49-F238E27FC236}">
                  <a16:creationId xmlns:a16="http://schemas.microsoft.com/office/drawing/2014/main" id="{28A28C8C-C800-43AE-B330-AB38170EC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7" y="2667"/>
              <a:ext cx="26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75B8B7-17BD-4A4C-83DC-1C2EC5B83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13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192C7F6A-AC78-4317-8D2B-7561D2F0FB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288926"/>
            <a:ext cx="8162925" cy="1616075"/>
          </a:xfrm>
        </p:spPr>
        <p:txBody>
          <a:bodyPr/>
          <a:lstStyle/>
          <a:p>
            <a:pPr eaLnBrk="1" hangingPunct="1">
              <a:defRPr/>
            </a:pPr>
            <a:r>
              <a:rPr lang="hu-HU"/>
              <a:t>Képletek egycsatornás sorbanállási rendszerhez</a:t>
            </a:r>
          </a:p>
        </p:txBody>
      </p:sp>
      <p:grpSp>
        <p:nvGrpSpPr>
          <p:cNvPr id="2" name="Group 43">
            <a:extLst>
              <a:ext uri="{FF2B5EF4-FFF2-40B4-BE49-F238E27FC236}">
                <a16:creationId xmlns:a16="http://schemas.microsoft.com/office/drawing/2014/main" id="{627553E1-79BD-4EF2-B535-EA177EB47110}"/>
              </a:ext>
            </a:extLst>
          </p:cNvPr>
          <p:cNvGrpSpPr>
            <a:grpSpLocks/>
          </p:cNvGrpSpPr>
          <p:nvPr/>
        </p:nvGrpSpPr>
        <p:grpSpPr bwMode="auto">
          <a:xfrm>
            <a:off x="4700590" y="4349753"/>
            <a:ext cx="2998449" cy="760413"/>
            <a:chOff x="3923" y="1716"/>
            <a:chExt cx="1057" cy="479"/>
          </a:xfrm>
        </p:grpSpPr>
        <p:sp>
          <p:nvSpPr>
            <p:cNvPr id="28677" name="Rectangle 44">
              <a:extLst>
                <a:ext uri="{FF2B5EF4-FFF2-40B4-BE49-F238E27FC236}">
                  <a16:creationId xmlns:a16="http://schemas.microsoft.com/office/drawing/2014/main" id="{E5435C72-EE64-42B0-B16A-2957EB53F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" y="1728"/>
              <a:ext cx="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380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78" name="Rectangle 45">
              <a:extLst>
                <a:ext uri="{FF2B5EF4-FFF2-40B4-BE49-F238E27FC236}">
                  <a16:creationId xmlns:a16="http://schemas.microsoft.com/office/drawing/2014/main" id="{D6B9F7B4-D924-4CE3-ABB5-B97E3F6EF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" y="1728"/>
              <a:ext cx="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380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79" name="Rectangle 46">
              <a:extLst>
                <a:ext uri="{FF2B5EF4-FFF2-40B4-BE49-F238E27FC236}">
                  <a16:creationId xmlns:a16="http://schemas.microsoft.com/office/drawing/2014/main" id="{9100BB91-D796-40A6-8DAD-5BC28381D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4" y="1728"/>
              <a:ext cx="5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380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0" name="Rectangle 47">
              <a:extLst>
                <a:ext uri="{FF2B5EF4-FFF2-40B4-BE49-F238E27FC236}">
                  <a16:creationId xmlns:a16="http://schemas.microsoft.com/office/drawing/2014/main" id="{9119A6F2-FDED-49AD-82D8-C0466339E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5" y="1728"/>
              <a:ext cx="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380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1" name="Line 48">
              <a:extLst>
                <a:ext uri="{FF2B5EF4-FFF2-40B4-BE49-F238E27FC236}">
                  <a16:creationId xmlns:a16="http://schemas.microsoft.com/office/drawing/2014/main" id="{D2D62D1B-D02D-4BFD-9DB4-BDD9A46121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5" y="1958"/>
              <a:ext cx="10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682" name="Rectangle 49">
              <a:extLst>
                <a:ext uri="{FF2B5EF4-FFF2-40B4-BE49-F238E27FC236}">
                  <a16:creationId xmlns:a16="http://schemas.microsoft.com/office/drawing/2014/main" id="{43AAAAAE-F6DF-4DD5-A2C5-DAEF2A860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1853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M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3" name="Rectangle 50">
              <a:extLst>
                <a:ext uri="{FF2B5EF4-FFF2-40B4-BE49-F238E27FC236}">
                  <a16:creationId xmlns:a16="http://schemas.microsoft.com/office/drawing/2014/main" id="{84D0E1E2-9D89-4537-B03D-9A3BEB4B1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1" y="1853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M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4" name="Rectangle 51">
              <a:extLst>
                <a:ext uri="{FF2B5EF4-FFF2-40B4-BE49-F238E27FC236}">
                  <a16:creationId xmlns:a16="http://schemas.microsoft.com/office/drawing/2014/main" id="{E806047D-5126-4FC2-8D20-F8142682C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3" y="1853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5" name="Rectangle 52">
              <a:extLst>
                <a:ext uri="{FF2B5EF4-FFF2-40B4-BE49-F238E27FC236}">
                  <a16:creationId xmlns:a16="http://schemas.microsoft.com/office/drawing/2014/main" id="{8F378838-1735-4E96-918D-913B81F40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1853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6" name="Rectangle 53">
              <a:extLst>
                <a:ext uri="{FF2B5EF4-FFF2-40B4-BE49-F238E27FC236}">
                  <a16:creationId xmlns:a16="http://schemas.microsoft.com/office/drawing/2014/main" id="{684361EA-3FF4-4D56-B50F-2AD0588FE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2" y="1929"/>
              <a:ext cx="3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0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r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7" name="Rectangle 54">
              <a:extLst>
                <a:ext uri="{FF2B5EF4-FFF2-40B4-BE49-F238E27FC236}">
                  <a16:creationId xmlns:a16="http://schemas.microsoft.com/office/drawing/2014/main" id="{07557C18-B1A9-4730-A67A-BB39C1CB0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" y="1929"/>
              <a:ext cx="3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000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s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8" name="Rectangle 55">
              <a:extLst>
                <a:ext uri="{FF2B5EF4-FFF2-40B4-BE49-F238E27FC236}">
                  <a16:creationId xmlns:a16="http://schemas.microsoft.com/office/drawing/2014/main" id="{C7CAE2A5-C90F-4C81-8782-DEE9CB065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1831"/>
              <a:ext cx="5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89" name="Rectangle 56">
              <a:extLst>
                <a:ext uri="{FF2B5EF4-FFF2-40B4-BE49-F238E27FC236}">
                  <a16:creationId xmlns:a16="http://schemas.microsoft.com/office/drawing/2014/main" id="{819A6B83-3702-4256-BFD2-725BBB8DF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5" y="1831"/>
              <a:ext cx="5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Symbol" panose="05050102010706020507" pitchFamily="18" charset="2"/>
                </a:rPr>
                <a:t>=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90" name="Rectangle 57">
              <a:extLst>
                <a:ext uri="{FF2B5EF4-FFF2-40B4-BE49-F238E27FC236}">
                  <a16:creationId xmlns:a16="http://schemas.microsoft.com/office/drawing/2014/main" id="{C4FDF1BD-E09D-49EC-937C-3B48A00BC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1" y="1716"/>
              <a:ext cx="5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28691" name="Rectangle 58">
              <a:extLst>
                <a:ext uri="{FF2B5EF4-FFF2-40B4-BE49-F238E27FC236}">
                  <a16:creationId xmlns:a16="http://schemas.microsoft.com/office/drawing/2014/main" id="{BED48B59-4CB5-487A-A3A8-798269DDB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1962"/>
              <a:ext cx="6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2400" dirty="0">
                  <a:solidFill>
                    <a:srgbClr val="000000"/>
                  </a:solidFill>
                  <a:latin typeface="Symbol" panose="05050102010706020507" pitchFamily="18" charset="2"/>
                </a:rPr>
                <a:t>m</a:t>
              </a:r>
              <a:endParaRPr lang="hu-HU" altLang="hu-HU" sz="2400" dirty="0">
                <a:latin typeface="Verdana" panose="020B0604030504040204" pitchFamily="34" charset="0"/>
              </a:endParaRPr>
            </a:p>
          </p:txBody>
        </p:sp>
      </p:grpSp>
      <p:sp>
        <p:nvSpPr>
          <p:cNvPr id="44093" name="Text Box 61">
            <a:extLst>
              <a:ext uri="{FF2B5EF4-FFF2-40B4-BE49-F238E27FC236}">
                <a16:creationId xmlns:a16="http://schemas.microsoft.com/office/drawing/2014/main" id="{9914163E-BDB7-4AEC-8ED7-60C7B0FCBE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2438400"/>
            <a:ext cx="6934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dirty="0"/>
              <a:t>A kiszolgálási idő hosszának várható értéke: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165917-76F8-41F0-B315-3BA484A7F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14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9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7CB4CB6-AAF6-499B-B288-7738F7CD80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381000"/>
            <a:ext cx="8162925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u-HU" sz="4400">
                <a:cs typeface="Arial" charset="0"/>
              </a:rPr>
              <a:t>Példa egycsatornás rendszerre</a:t>
            </a:r>
            <a:endParaRPr lang="hu-HU" sz="4400">
              <a:cs typeface="Times New Roman" pitchFamily="18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9C32F32E-32B6-4F96-854A-AE3BEA9EE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219201"/>
            <a:ext cx="83058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tabLst>
                <a:tab pos="38735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tabLst>
                <a:tab pos="3873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tabLst>
                <a:tab pos="3873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tabLst>
                <a:tab pos="387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tabLst>
                <a:tab pos="387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387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387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387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387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hu-HU" altLang="hu-HU" sz="2600" dirty="0">
                <a:cs typeface="Times New Roman" panose="02020603050405020304" pitchFamily="18" charset="0"/>
              </a:rPr>
              <a:t>Egy hivatal egyik irodahelyiségében, ahol a munkanapokon 10 órán át fogadnak ügyfeleket, 60 személy fordul meg naponta. Az itt dolgozó ügyintéző óránként 8 személyt képes meghallgatni. Tegyük fel, hogy a beérkezések megfelelnek a Poisson-folyamat jellegzetességeinek, a kiszolgálás (az ügyintézés) ideje pedig exponenciális eloszlású valószínűségi változó.</a:t>
            </a:r>
            <a:endParaRPr lang="hu-HU" altLang="hu-HU" sz="2600" dirty="0"/>
          </a:p>
          <a:p>
            <a:pPr algn="just" eaLnBrk="1" hangingPunct="1">
              <a:spcBef>
                <a:spcPct val="50000"/>
              </a:spcBef>
              <a:buClr>
                <a:schemeClr val="tx1"/>
              </a:buClr>
              <a:buSzTx/>
              <a:buFont typeface="Wingdings" panose="05000000000000000000" pitchFamily="2" charset="2"/>
              <a:buAutoNum type="alphaLcParenR"/>
            </a:pPr>
            <a:r>
              <a:rPr lang="hu-HU" altLang="hu-HU" sz="2600" dirty="0"/>
              <a:t> </a:t>
            </a:r>
            <a:r>
              <a:rPr lang="hu-HU" altLang="hu-HU" sz="2600" dirty="0">
                <a:cs typeface="Arial" panose="020B0604020202020204" pitchFamily="34" charset="0"/>
              </a:rPr>
              <a:t>Mi a valószínűsége, hogy egy tetszőleges időpont-ban kettőnél több ügyfél tartózkodik a hivatalban?</a:t>
            </a:r>
            <a:endParaRPr lang="hu-HU" altLang="hu-HU" sz="2600" dirty="0"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50000"/>
              </a:spcBef>
              <a:buClr>
                <a:schemeClr val="tx1"/>
              </a:buClr>
              <a:buSzTx/>
              <a:buFont typeface="Wingdings" panose="05000000000000000000" pitchFamily="2" charset="2"/>
              <a:buAutoNum type="alphaLcParenR"/>
            </a:pPr>
            <a:r>
              <a:rPr lang="hu-HU" altLang="hu-HU" sz="2600" dirty="0"/>
              <a:t> </a:t>
            </a:r>
            <a:r>
              <a:rPr lang="hu-HU" altLang="hu-HU" sz="2600" dirty="0">
                <a:cs typeface="Arial" panose="020B0604020202020204" pitchFamily="34" charset="0"/>
              </a:rPr>
              <a:t>Mekkora lesz a várakozó sor várható hossza?</a:t>
            </a:r>
            <a:endParaRPr lang="hu-HU" altLang="hu-HU" sz="2600" dirty="0"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50000"/>
              </a:spcBef>
              <a:buClr>
                <a:schemeClr val="tx1"/>
              </a:buClr>
              <a:buSzTx/>
              <a:buFont typeface="Wingdings" panose="05000000000000000000" pitchFamily="2" charset="2"/>
              <a:buAutoNum type="alphaLcParenR"/>
            </a:pPr>
            <a:r>
              <a:rPr lang="hu-HU" altLang="hu-HU" sz="2600" dirty="0"/>
              <a:t> </a:t>
            </a:r>
            <a:r>
              <a:rPr lang="hu-HU" altLang="hu-HU" sz="2600" dirty="0">
                <a:cs typeface="Arial" panose="020B0604020202020204" pitchFamily="34" charset="0"/>
              </a:rPr>
              <a:t>Mennyi a várható sorbanállási idő?</a:t>
            </a:r>
            <a:endParaRPr lang="hu-HU" altLang="hu-HU" sz="2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12B76-57B4-4034-8B95-EDE5D103A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15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866EF922-D76D-4523-80CA-C35B498A9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381000"/>
            <a:ext cx="8162925" cy="762000"/>
          </a:xfrm>
        </p:spPr>
        <p:txBody>
          <a:bodyPr/>
          <a:lstStyle/>
          <a:p>
            <a:pPr eaLnBrk="1" hangingPunct="1">
              <a:defRPr/>
            </a:pPr>
            <a:r>
              <a:rPr lang="hu-HU" sz="4400"/>
              <a:t>a) m</a:t>
            </a:r>
            <a:r>
              <a:rPr lang="hu-HU" sz="4400">
                <a:cs typeface="Arial" charset="0"/>
              </a:rPr>
              <a:t>egoldás</a:t>
            </a:r>
            <a:r>
              <a:rPr lang="hu-HU" sz="4400"/>
              <a:t>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302" name="Object 6">
                <a:extLst>
                  <a:ext uri="{FF2B5EF4-FFF2-40B4-BE49-F238E27FC236}">
                    <a16:creationId xmlns:a16="http://schemas.microsoft.com/office/drawing/2014/main" id="{D82A5232-569F-4C59-B0C5-9656AD40DE9E}"/>
                  </a:ext>
                </a:extLst>
              </p:cNvPr>
              <p:cNvSpPr txBox="1"/>
              <p:nvPr/>
            </p:nvSpPr>
            <p:spPr bwMode="auto">
              <a:xfrm>
                <a:off x="1670050" y="2359024"/>
                <a:ext cx="7800975" cy="10826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hu-HU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=1−</m:t>
                          </m:r>
                          <m:f>
                            <m:fPr>
                              <m:ctrlP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hu-HU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hu-HU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hu-HU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den>
                      </m:f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,    </m:t>
                      </m:r>
                      <m:sSub>
                        <m:sSub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64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55302" name="Object 6">
                <a:extLst>
                  <a:ext uri="{FF2B5EF4-FFF2-40B4-BE49-F238E27FC236}">
                    <a16:creationId xmlns:a16="http://schemas.microsoft.com/office/drawing/2014/main" id="{D82A5232-569F-4C59-B0C5-9656AD40D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0050" y="2359024"/>
                <a:ext cx="7800975" cy="10826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308" name="Object 12">
                <a:extLst>
                  <a:ext uri="{FF2B5EF4-FFF2-40B4-BE49-F238E27FC236}">
                    <a16:creationId xmlns:a16="http://schemas.microsoft.com/office/drawing/2014/main" id="{5A73B7AA-E58A-4B1A-BC1F-482A4F9E3642}"/>
                  </a:ext>
                </a:extLst>
              </p:cNvPr>
              <p:cNvSpPr txBox="1"/>
              <p:nvPr/>
            </p:nvSpPr>
            <p:spPr bwMode="auto">
              <a:xfrm>
                <a:off x="1670050" y="4115990"/>
                <a:ext cx="8388350" cy="1038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&gt;2</m:t>
                          </m:r>
                        </m:e>
                      </m:d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r>
                        <m:rPr>
                          <m:sty m:val="p"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≤2</m:t>
                          </m:r>
                        </m:e>
                      </m:d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64</m:t>
                              </m:r>
                            </m:den>
                          </m:f>
                        </m:e>
                      </m:d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37</m:t>
                          </m:r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64</m:t>
                          </m:r>
                        </m:den>
                      </m:f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64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55308" name="Object 12">
                <a:extLst>
                  <a:ext uri="{FF2B5EF4-FFF2-40B4-BE49-F238E27FC236}">
                    <a16:creationId xmlns:a16="http://schemas.microsoft.com/office/drawing/2014/main" id="{5A73B7AA-E58A-4B1A-BC1F-482A4F9E3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0050" y="4115990"/>
                <a:ext cx="8388350" cy="10382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E6203-C7E2-4FE0-A6E3-B55E8981D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16</a:t>
            </a:fld>
            <a:endParaRPr lang="hu-HU" alt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C3B0854-068D-4961-8094-8EB4807270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802479"/>
              </p:ext>
            </p:extLst>
          </p:nvPr>
        </p:nvGraphicFramePr>
        <p:xfrm>
          <a:off x="5937250" y="39576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6" imgW="114120" imgH="215640" progId="Equation.KSEE3">
                  <p:embed/>
                </p:oleObj>
              </mc:Choice>
              <mc:Fallback>
                <p:oleObj name="Equation" r:id="rId6" imgW="114120" imgH="21564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37250" y="3957638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553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363A590D-293C-442F-98A2-0A4140217B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381000"/>
            <a:ext cx="8162925" cy="762000"/>
          </a:xfrm>
        </p:spPr>
        <p:txBody>
          <a:bodyPr/>
          <a:lstStyle/>
          <a:p>
            <a:pPr eaLnBrk="1" hangingPunct="1">
              <a:defRPr/>
            </a:pPr>
            <a:r>
              <a:rPr lang="hu-HU" sz="4400" dirty="0"/>
              <a:t>b) m</a:t>
            </a:r>
            <a:r>
              <a:rPr lang="hu-HU" sz="4400" dirty="0">
                <a:cs typeface="Arial" charset="0"/>
              </a:rPr>
              <a:t>egoldás</a:t>
            </a:r>
            <a:r>
              <a:rPr lang="hu-HU" sz="4400" dirty="0"/>
              <a:t>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856C30-59A8-4184-A394-A6EEE76C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17</a:t>
            </a:fld>
            <a:endParaRPr lang="hu-HU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C9FA0E0-A836-4D97-B390-65201931E141}"/>
                  </a:ext>
                </a:extLst>
              </p:cNvPr>
              <p:cNvSpPr/>
              <p:nvPr/>
            </p:nvSpPr>
            <p:spPr>
              <a:xfrm>
                <a:off x="1590675" y="2340822"/>
                <a:ext cx="7296150" cy="23300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30555" indent="-270510" algn="just">
                  <a:lnSpc>
                    <a:spcPct val="107000"/>
                  </a:lnSpc>
                  <a:spcBef>
                    <a:spcPts val="600"/>
                  </a:spcBef>
                  <a:spcAft>
                    <a:spcPts val="600"/>
                  </a:spcAft>
                  <a:tabLst>
                    <a:tab pos="630555" algn="l"/>
                    <a:tab pos="1800860" algn="l"/>
                  </a:tabLst>
                </a:pPr>
                <a:r>
                  <a:rPr lang="hu-H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rendszerben található egységek várható száma:</a:t>
                </a:r>
                <a:endParaRPr lang="en-GB" sz="24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630555" indent="-270510" algn="just">
                  <a:lnSpc>
                    <a:spcPct val="107000"/>
                  </a:lnSpc>
                  <a:spcBef>
                    <a:spcPts val="600"/>
                  </a:spcBef>
                  <a:spcAft>
                    <a:spcPts val="600"/>
                  </a:spcAft>
                  <a:tabLst>
                    <a:tab pos="630555" algn="l"/>
                    <a:tab pos="1800860" algn="l"/>
                  </a:tabLst>
                </a:pPr>
                <a:r>
                  <a:rPr lang="hu-HU" sz="32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</m:t>
                    </m:r>
                    <m:d>
                      <m:d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</m:d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𝜓</m:t>
                        </m:r>
                      </m:num>
                      <m:den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𝜓</m:t>
                        </m:r>
                      </m:den>
                    </m:f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GB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GB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=3</m:t>
                    </m:r>
                  </m:oMath>
                </a14:m>
                <a:r>
                  <a:rPr lang="hu-HU" sz="3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en-GB" sz="3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630555" indent="-270510" algn="just">
                  <a:lnSpc>
                    <a:spcPct val="107000"/>
                  </a:lnSpc>
                  <a:spcBef>
                    <a:spcPts val="600"/>
                  </a:spcBef>
                  <a:spcAft>
                    <a:spcPts val="600"/>
                  </a:spcAft>
                  <a:tabLst>
                    <a:tab pos="630555" algn="l"/>
                    <a:tab pos="1800860" algn="l"/>
                  </a:tabLst>
                </a:pPr>
                <a:endParaRPr lang="hu-HU" sz="2400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C9FA0E0-A836-4D97-B390-65201931E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675" y="2340822"/>
                <a:ext cx="7296150" cy="2330061"/>
              </a:xfrm>
              <a:prstGeom prst="rect">
                <a:avLst/>
              </a:prstGeom>
              <a:blipFill>
                <a:blip r:embed="rId3"/>
                <a:stretch>
                  <a:fillRect t="-2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363A590D-293C-442F-98A2-0A4140217B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5539" y="381000"/>
            <a:ext cx="8162925" cy="762000"/>
          </a:xfrm>
        </p:spPr>
        <p:txBody>
          <a:bodyPr/>
          <a:lstStyle/>
          <a:p>
            <a:pPr eaLnBrk="1" hangingPunct="1">
              <a:defRPr/>
            </a:pPr>
            <a:r>
              <a:rPr lang="hu-HU" sz="4400" dirty="0"/>
              <a:t>c) m</a:t>
            </a:r>
            <a:r>
              <a:rPr lang="hu-HU" sz="4400" dirty="0">
                <a:cs typeface="Arial" charset="0"/>
              </a:rPr>
              <a:t>egoldás</a:t>
            </a:r>
            <a:r>
              <a:rPr lang="hu-HU" sz="4400" dirty="0"/>
              <a:t>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856C30-59A8-4184-A394-A6EEE76C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18</a:t>
            </a:fld>
            <a:endParaRPr lang="hu-HU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C9FA0E0-A836-4D97-B390-65201931E141}"/>
                  </a:ext>
                </a:extLst>
              </p:cNvPr>
              <p:cNvSpPr/>
              <p:nvPr/>
            </p:nvSpPr>
            <p:spPr>
              <a:xfrm>
                <a:off x="1714500" y="2551420"/>
                <a:ext cx="7296150" cy="17551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30555" indent="-270510" algn="just">
                  <a:lnSpc>
                    <a:spcPct val="107000"/>
                  </a:lnSpc>
                  <a:spcBef>
                    <a:spcPts val="600"/>
                  </a:spcBef>
                  <a:spcAft>
                    <a:spcPts val="600"/>
                  </a:spcAft>
                  <a:tabLst>
                    <a:tab pos="630555" algn="l"/>
                    <a:tab pos="1800860" algn="l"/>
                  </a:tabLst>
                </a:pPr>
                <a:r>
                  <a:rPr lang="hu-H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várakozó egységek várható  száma pedig</a:t>
                </a:r>
                <a:endParaRPr lang="en-GB" sz="24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hu-HU" sz="3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</m:t>
                    </m:r>
                    <m:d>
                      <m:d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</m:d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𝜓</m:t>
                            </m:r>
                          </m:e>
                          <m:sup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𝜓</m:t>
                        </m:r>
                      </m:den>
                    </m:f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32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32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hu-HU" sz="32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hu-HU" sz="32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GB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GB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16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GB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hu-HU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hu-H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hu-H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hu-HU" sz="3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r>
                  <a:rPr lang="hu-HU" sz="3200" dirty="0"/>
                  <a:t> </a:t>
                </a:r>
                <a:endParaRPr lang="en-GB" sz="32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C9FA0E0-A836-4D97-B390-65201931E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2551420"/>
                <a:ext cx="7296150" cy="1755160"/>
              </a:xfrm>
              <a:prstGeom prst="rect">
                <a:avLst/>
              </a:prstGeom>
              <a:blipFill>
                <a:blip r:embed="rId3"/>
                <a:stretch>
                  <a:fillRect t="-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790677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72407ED9-DC1C-43EC-9955-3B5AD10522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86956" y="548681"/>
            <a:ext cx="8162925" cy="769441"/>
          </a:xfrm>
        </p:spPr>
        <p:txBody>
          <a:bodyPr/>
          <a:lstStyle/>
          <a:p>
            <a:pPr eaLnBrk="1" hangingPunct="1">
              <a:defRPr/>
            </a:pPr>
            <a:r>
              <a:rPr lang="hu-HU" sz="4400" dirty="0"/>
              <a:t>Feladat</a:t>
            </a: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AD83418E-3392-49E1-9133-B306E1E49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603" y="1458397"/>
            <a:ext cx="830580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hu-HU" altLang="hu-HU" sz="2600" dirty="0"/>
              <a:t>Egy számítógépes hálózatot kiszolgáló mátrixnyomtató óránként átlagosan 20 fájlt tud kinyomtatni. Tapasztalatok szerint a rendszert használók negyedóránként átlagosan három fájlt szoktak nyomtatásra elküldeni.</a:t>
            </a:r>
          </a:p>
          <a:p>
            <a:pPr algn="just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hu-HU" altLang="hu-HU" sz="2600" dirty="0"/>
              <a:t>Tegyük fel, hogy a beérkezések megfelelnek a Poisson-folyamat feltételeinek, a kiszolgálási idők pedig exponenciális eloszlást mutatnak.</a:t>
            </a:r>
          </a:p>
          <a:p>
            <a:pPr algn="just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hu-HU" altLang="hu-HU" sz="2600" dirty="0"/>
              <a:t>Átlagosan mennyi idő alatt kapjuk meg egy tetszőleges fájl nyomtatott formáját, beleértve a nyomtatási csatornában eltöltött időt is?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317089-F883-4B28-84E7-2F466990A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19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27821B3-F05B-450B-9CC9-9A96D43963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52676" y="365126"/>
            <a:ext cx="8162925" cy="854075"/>
          </a:xfrm>
        </p:spPr>
        <p:txBody>
          <a:bodyPr/>
          <a:lstStyle/>
          <a:p>
            <a:pPr eaLnBrk="1" hangingPunct="1">
              <a:defRPr/>
            </a:pPr>
            <a:r>
              <a:rPr lang="hu-HU" dirty="0"/>
              <a:t>Bevezetés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34BE6E6-BEEF-4AF1-853E-7BD1AED93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371600"/>
            <a:ext cx="845820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400" dirty="0">
                <a:cs typeface="Times New Roman" panose="02020603050405020304" pitchFamily="18" charset="0"/>
              </a:rPr>
              <a:t>A sorbanállási problémák tartalma lényegileg az, hogy bizonyos kiszolgálást, ellátást végz</a:t>
            </a:r>
            <a:r>
              <a:rPr lang="hu-HU" altLang="hu-HU" sz="2400" dirty="0"/>
              <a:t>ő</a:t>
            </a:r>
            <a:r>
              <a:rPr lang="hu-HU" altLang="hu-HU" sz="2400" dirty="0">
                <a:cs typeface="Times New Roman" panose="02020603050405020304" pitchFamily="18" charset="0"/>
              </a:rPr>
              <a:t>, ún. kiszolgáló berendezéshez (egység, állomás, csatorna) ún. kiszolgáló egyedek (igények) érkeznek, melyeket valamilyen értelemben az állomás "kiszolgál". Ez leggyakrabban az érkezés sorrendjében történik. Ezt a szabályt </a:t>
            </a:r>
            <a:r>
              <a:rPr lang="hu-HU" altLang="hu-HU" sz="2400" b="1" dirty="0">
                <a:cs typeface="Times New Roman" panose="02020603050405020304" pitchFamily="18" charset="0"/>
              </a:rPr>
              <a:t>szigorú prioritási elv</a:t>
            </a:r>
            <a:r>
              <a:rPr lang="hu-HU" altLang="hu-HU" sz="2400" dirty="0">
                <a:cs typeface="Times New Roman" panose="02020603050405020304" pitchFamily="18" charset="0"/>
              </a:rPr>
              <a:t>nek nevezzük</a:t>
            </a:r>
            <a:r>
              <a:rPr lang="hu-HU" altLang="hu-HU" sz="2800" dirty="0">
                <a:cs typeface="Times New Roman" panose="02020603050405020304" pitchFamily="18" charset="0"/>
              </a:rPr>
              <a:t>.</a:t>
            </a:r>
            <a:endParaRPr lang="hu-HU" altLang="hu-HU" sz="2800" dirty="0"/>
          </a:p>
        </p:txBody>
      </p:sp>
      <p:pic>
        <p:nvPicPr>
          <p:cNvPr id="8196" name="Picture 5" descr="http://www.tankonyvtar.hu/hu/tartalom/tamop412b2/2013-0002_kozlekedesi_aramlatok/KA/images/A74.jpg">
            <a:hlinkClick r:id="rId3"/>
            <a:extLst>
              <a:ext uri="{FF2B5EF4-FFF2-40B4-BE49-F238E27FC236}">
                <a16:creationId xmlns:a16="http://schemas.microsoft.com/office/drawing/2014/main" id="{EDD7091E-97A9-47DC-8C1C-122D5D5D8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92" y="4262437"/>
            <a:ext cx="8977821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BA6BBB-4524-41A8-A21C-D1837189A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2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2EDFE1FB-E2BB-476C-A1ED-20080568C2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u-HU"/>
              <a:t>Megoldás (S=1)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371" name="Object 3">
                <a:extLst>
                  <a:ext uri="{FF2B5EF4-FFF2-40B4-BE49-F238E27FC236}">
                    <a16:creationId xmlns:a16="http://schemas.microsoft.com/office/drawing/2014/main" id="{6A498471-CCE7-4617-9B4B-3A7FE89ED0A5}"/>
                  </a:ext>
                </a:extLst>
              </p:cNvPr>
              <p:cNvSpPr txBox="1"/>
              <p:nvPr/>
            </p:nvSpPr>
            <p:spPr bwMode="auto">
              <a:xfrm>
                <a:off x="2316163" y="2097088"/>
                <a:ext cx="8108950" cy="38115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=12,   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=20,   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GB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br>
                  <a:rPr lang="en-GB" sz="24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:br>
                  <a:rPr lang="en-GB" sz="24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=1,5</m:t>
                      </m:r>
                      <m:r>
                        <a:rPr lang="hu-HU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,      </m:t>
                      </m:r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d>
                            <m:dPr>
                              <m:ctrlP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GB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br>
                  <a:rPr lang="en-GB" sz="24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:br>
                  <a:rPr lang="en-GB" sz="24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jlt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1/8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ó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ra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azaz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7,5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perc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alatt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kapjuk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zhez</m:t>
                      </m:r>
                      <m:r>
                        <m:rPr>
                          <m:nor/>
                        </m:rPr>
                        <a:rPr lang="en-GB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58371" name="Object 3">
                <a:extLst>
                  <a:ext uri="{FF2B5EF4-FFF2-40B4-BE49-F238E27FC236}">
                    <a16:creationId xmlns:a16="http://schemas.microsoft.com/office/drawing/2014/main" id="{6A498471-CCE7-4617-9B4B-3A7FE89ED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6163" y="2097088"/>
                <a:ext cx="8108950" cy="3811587"/>
              </a:xfrm>
              <a:prstGeom prst="rect">
                <a:avLst/>
              </a:prstGeom>
              <a:blipFill>
                <a:blip r:embed="rId3"/>
                <a:stretch>
                  <a:fillRect l="-22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8B0058-33A8-4BE2-BCB0-1C4950EEF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20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ia számának helye 2">
            <a:extLst>
              <a:ext uri="{FF2B5EF4-FFF2-40B4-BE49-F238E27FC236}">
                <a16:creationId xmlns:a16="http://schemas.microsoft.com/office/drawing/2014/main" id="{27FBF514-9881-47A4-9C2B-9D5BA843E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96F5E0B-4D05-4D98-BC38-3873C397B8B4}" type="slidenum">
              <a:rPr lang="hu-HU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hu-HU" altLang="en-US" sz="140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298A5C0A-62E9-4321-9A22-78FAB262E798}"/>
              </a:ext>
            </a:extLst>
          </p:cNvPr>
          <p:cNvSpPr/>
          <p:nvPr/>
        </p:nvSpPr>
        <p:spPr>
          <a:xfrm>
            <a:off x="2191731" y="2967335"/>
            <a:ext cx="7808549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hu-HU" sz="54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Köszönöm a figyelmet!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99D00018-E1B9-4313-BD7E-0385B28268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1" y="457201"/>
            <a:ext cx="8162925" cy="854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u-HU" dirty="0"/>
              <a:t>Sorbanállási rendszer általános képe</a:t>
            </a:r>
          </a:p>
        </p:txBody>
      </p:sp>
      <p:grpSp>
        <p:nvGrpSpPr>
          <p:cNvPr id="2" name="Group 30">
            <a:extLst>
              <a:ext uri="{FF2B5EF4-FFF2-40B4-BE49-F238E27FC236}">
                <a16:creationId xmlns:a16="http://schemas.microsoft.com/office/drawing/2014/main" id="{703BFFB7-E800-4F50-A107-74AB950BA148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1828801"/>
            <a:ext cx="6705600" cy="4664075"/>
            <a:chOff x="480" y="1152"/>
            <a:chExt cx="4224" cy="2938"/>
          </a:xfrm>
        </p:grpSpPr>
        <p:sp>
          <p:nvSpPr>
            <p:cNvPr id="10244" name="Oval 4">
              <a:extLst>
                <a:ext uri="{FF2B5EF4-FFF2-40B4-BE49-F238E27FC236}">
                  <a16:creationId xmlns:a16="http://schemas.microsoft.com/office/drawing/2014/main" id="{8FF0EE75-CBA3-494B-97E1-083BC1F53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0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45" name="Oval 5">
              <a:extLst>
                <a:ext uri="{FF2B5EF4-FFF2-40B4-BE49-F238E27FC236}">
                  <a16:creationId xmlns:a16="http://schemas.microsoft.com/office/drawing/2014/main" id="{1986CA33-D6C4-4C3A-A742-8CAC18AB1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0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46" name="Oval 6">
              <a:extLst>
                <a:ext uri="{FF2B5EF4-FFF2-40B4-BE49-F238E27FC236}">
                  <a16:creationId xmlns:a16="http://schemas.microsoft.com/office/drawing/2014/main" id="{810EAA83-FA20-41CC-A53B-57DA95ABE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20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47" name="Oval 7">
              <a:extLst>
                <a:ext uri="{FF2B5EF4-FFF2-40B4-BE49-F238E27FC236}">
                  <a16:creationId xmlns:a16="http://schemas.microsoft.com/office/drawing/2014/main" id="{1C1BC03B-C156-4E9A-9653-6123B484D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0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48" name="AutoShape 8">
              <a:extLst>
                <a:ext uri="{FF2B5EF4-FFF2-40B4-BE49-F238E27FC236}">
                  <a16:creationId xmlns:a16="http://schemas.microsoft.com/office/drawing/2014/main" id="{86DD9640-A48F-4E60-951F-29CDF7FBDDEA}"/>
                </a:ext>
              </a:extLst>
            </p:cNvPr>
            <p:cNvSpPr>
              <a:spLocks/>
            </p:cNvSpPr>
            <p:nvPr/>
          </p:nvSpPr>
          <p:spPr bwMode="auto">
            <a:xfrm rot="-5392670">
              <a:off x="1390" y="1490"/>
              <a:ext cx="288" cy="2012"/>
            </a:xfrm>
            <a:prstGeom prst="leftBrace">
              <a:avLst>
                <a:gd name="adj1" fmla="val 58218"/>
                <a:gd name="adj2" fmla="val 5017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49" name="Oval 9">
              <a:extLst>
                <a:ext uri="{FF2B5EF4-FFF2-40B4-BE49-F238E27FC236}">
                  <a16:creationId xmlns:a16="http://schemas.microsoft.com/office/drawing/2014/main" id="{CD6B7E54-133D-43BB-9EC3-78A3BF71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0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50" name="Oval 10">
              <a:extLst>
                <a:ext uri="{FF2B5EF4-FFF2-40B4-BE49-F238E27FC236}">
                  <a16:creationId xmlns:a16="http://schemas.microsoft.com/office/drawing/2014/main" id="{A6484F8E-C58F-4036-A204-69CA0291E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20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51" name="Text Box 11">
              <a:extLst>
                <a:ext uri="{FF2B5EF4-FFF2-40B4-BE49-F238E27FC236}">
                  <a16:creationId xmlns:a16="http://schemas.microsoft.com/office/drawing/2014/main" id="{EA77B915-E03B-458E-A8B0-5FFF8553BB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2784"/>
              <a:ext cx="33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hu-HU" altLang="hu-HU" sz="3000" i="1"/>
                <a:t>v</a:t>
              </a:r>
            </a:p>
          </p:txBody>
        </p:sp>
        <p:sp>
          <p:nvSpPr>
            <p:cNvPr id="10252" name="Rectangle 12">
              <a:extLst>
                <a:ext uri="{FF2B5EF4-FFF2-40B4-BE49-F238E27FC236}">
                  <a16:creationId xmlns:a16="http://schemas.microsoft.com/office/drawing/2014/main" id="{0C2E9E19-453B-44B4-96B4-96EE557EF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152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53" name="Rectangle 13">
              <a:extLst>
                <a:ext uri="{FF2B5EF4-FFF2-40B4-BE49-F238E27FC236}">
                  <a16:creationId xmlns:a16="http://schemas.microsoft.com/office/drawing/2014/main" id="{0ED9947F-A1D4-486A-9F46-BFCFFD014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536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54" name="Rectangle 14">
              <a:extLst>
                <a:ext uri="{FF2B5EF4-FFF2-40B4-BE49-F238E27FC236}">
                  <a16:creationId xmlns:a16="http://schemas.microsoft.com/office/drawing/2014/main" id="{6C3CE48C-D424-4EC5-BF33-7A4E0F56B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92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55" name="Rectangle 15">
              <a:extLst>
                <a:ext uri="{FF2B5EF4-FFF2-40B4-BE49-F238E27FC236}">
                  <a16:creationId xmlns:a16="http://schemas.microsoft.com/office/drawing/2014/main" id="{91360080-0660-4C3C-AFDF-4F8E64776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688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56" name="Text Box 16">
              <a:extLst>
                <a:ext uri="{FF2B5EF4-FFF2-40B4-BE49-F238E27FC236}">
                  <a16:creationId xmlns:a16="http://schemas.microsoft.com/office/drawing/2014/main" id="{9803C07E-269D-43B5-B3AC-3CA787D7BC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6" y="1680"/>
              <a:ext cx="480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hu-HU" altLang="hu-HU" sz="6000">
                  <a:latin typeface="Verdana" panose="020B0604030504040204" pitchFamily="34" charset="0"/>
                </a:rPr>
                <a:t>…</a:t>
              </a:r>
            </a:p>
          </p:txBody>
        </p:sp>
        <p:sp>
          <p:nvSpPr>
            <p:cNvPr id="10257" name="AutoShape 17">
              <a:extLst>
                <a:ext uri="{FF2B5EF4-FFF2-40B4-BE49-F238E27FC236}">
                  <a16:creationId xmlns:a16="http://schemas.microsoft.com/office/drawing/2014/main" id="{180F5C63-CF27-4227-8DF0-C3A569AC5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1152"/>
              <a:ext cx="96" cy="1776"/>
            </a:xfrm>
            <a:prstGeom prst="rightBrace">
              <a:avLst>
                <a:gd name="adj1" fmla="val 154167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58" name="Text Box 18">
              <a:extLst>
                <a:ext uri="{FF2B5EF4-FFF2-40B4-BE49-F238E27FC236}">
                  <a16:creationId xmlns:a16="http://schemas.microsoft.com/office/drawing/2014/main" id="{4EEA4F6C-4F3A-4CD6-8ED1-6FA190028B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1872"/>
              <a:ext cx="4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hu-HU" altLang="hu-HU" sz="2400"/>
                <a:t>S</a:t>
              </a:r>
            </a:p>
          </p:txBody>
        </p:sp>
        <p:sp>
          <p:nvSpPr>
            <p:cNvPr id="10259" name="Rectangle 19">
              <a:extLst>
                <a:ext uri="{FF2B5EF4-FFF2-40B4-BE49-F238E27FC236}">
                  <a16:creationId xmlns:a16="http://schemas.microsoft.com/office/drawing/2014/main" id="{CA5FD61D-CC5C-4627-995E-731672BAC1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31972">
              <a:off x="3086" y="2098"/>
              <a:ext cx="509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hu-HU" altLang="hu-HU" sz="6000">
                  <a:latin typeface="Verdana" panose="020B0604030504040204" pitchFamily="34" charset="0"/>
                </a:rPr>
                <a:t>…</a:t>
              </a:r>
            </a:p>
          </p:txBody>
        </p:sp>
        <p:sp>
          <p:nvSpPr>
            <p:cNvPr id="10260" name="Oval 20">
              <a:extLst>
                <a:ext uri="{FF2B5EF4-FFF2-40B4-BE49-F238E27FC236}">
                  <a16:creationId xmlns:a16="http://schemas.microsoft.com/office/drawing/2014/main" id="{2A4E63C3-C553-484B-A8D3-469D3609B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73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61" name="Oval 21">
              <a:extLst>
                <a:ext uri="{FF2B5EF4-FFF2-40B4-BE49-F238E27FC236}">
                  <a16:creationId xmlns:a16="http://schemas.microsoft.com/office/drawing/2014/main" id="{BBA5D308-FC80-4EFB-B34E-8482156D7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01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62" name="Oval 22">
              <a:extLst>
                <a:ext uri="{FF2B5EF4-FFF2-40B4-BE49-F238E27FC236}">
                  <a16:creationId xmlns:a16="http://schemas.microsoft.com/office/drawing/2014/main" id="{84CD5836-7DD5-40EF-9515-ACCE84043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84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63" name="Oval 23">
              <a:extLst>
                <a:ext uri="{FF2B5EF4-FFF2-40B4-BE49-F238E27FC236}">
                  <a16:creationId xmlns:a16="http://schemas.microsoft.com/office/drawing/2014/main" id="{CE871793-7F40-4B68-9FCA-87E5CC8B5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200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64" name="AutoShape 24">
              <a:extLst>
                <a:ext uri="{FF2B5EF4-FFF2-40B4-BE49-F238E27FC236}">
                  <a16:creationId xmlns:a16="http://schemas.microsoft.com/office/drawing/2014/main" id="{E27524CD-F429-4C73-A836-D87E12DC315E}"/>
                </a:ext>
              </a:extLst>
            </p:cNvPr>
            <p:cNvSpPr>
              <a:spLocks/>
            </p:cNvSpPr>
            <p:nvPr/>
          </p:nvSpPr>
          <p:spPr bwMode="auto">
            <a:xfrm rot="-5392670">
              <a:off x="1752" y="2040"/>
              <a:ext cx="288" cy="2640"/>
            </a:xfrm>
            <a:prstGeom prst="leftBrace">
              <a:avLst>
                <a:gd name="adj1" fmla="val 76389"/>
                <a:gd name="adj2" fmla="val 5017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hu-HU" altLang="hu-HU" sz="2400">
                <a:latin typeface="Verdana" panose="020B0604030504040204" pitchFamily="34" charset="0"/>
              </a:endParaRPr>
            </a:p>
          </p:txBody>
        </p:sp>
        <p:sp>
          <p:nvSpPr>
            <p:cNvPr id="10265" name="Text Box 25">
              <a:extLst>
                <a:ext uri="{FF2B5EF4-FFF2-40B4-BE49-F238E27FC236}">
                  <a16:creationId xmlns:a16="http://schemas.microsoft.com/office/drawing/2014/main" id="{FF8C041E-FAB3-4DBF-9D5B-9038C98CD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6" y="3744"/>
              <a:ext cx="33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hu-HU" altLang="hu-HU" sz="3000" i="1"/>
                <a:t>n</a:t>
              </a:r>
            </a:p>
          </p:txBody>
        </p:sp>
        <p:sp>
          <p:nvSpPr>
            <p:cNvPr id="10266" name="Line 26">
              <a:extLst>
                <a:ext uri="{FF2B5EF4-FFF2-40B4-BE49-F238E27FC236}">
                  <a16:creationId xmlns:a16="http://schemas.microsoft.com/office/drawing/2014/main" id="{17BD76F0-901C-48A5-B885-E1F31CF195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" y="216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0267" name="Line 27">
              <a:extLst>
                <a:ext uri="{FF2B5EF4-FFF2-40B4-BE49-F238E27FC236}">
                  <a16:creationId xmlns:a16="http://schemas.microsoft.com/office/drawing/2014/main" id="{B6F18C15-1BFE-47EA-9D2A-EF273D23EE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88" y="1440"/>
              <a:ext cx="28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0268" name="Line 28">
              <a:extLst>
                <a:ext uri="{FF2B5EF4-FFF2-40B4-BE49-F238E27FC236}">
                  <a16:creationId xmlns:a16="http://schemas.microsoft.com/office/drawing/2014/main" id="{070BA5AA-A353-43BB-9A2E-FFCAF3BFFA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88" y="1776"/>
              <a:ext cx="28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0269" name="Line 29">
              <a:extLst>
                <a:ext uri="{FF2B5EF4-FFF2-40B4-BE49-F238E27FC236}">
                  <a16:creationId xmlns:a16="http://schemas.microsoft.com/office/drawing/2014/main" id="{A71C50E8-E830-4311-8027-A3C2CD0562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" y="2352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FDC441-E9C1-4507-9A96-FDADC8CA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3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C74ED23-7073-439F-9F6F-DB013F1792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1" y="381001"/>
            <a:ext cx="8272463" cy="1616075"/>
          </a:xfrm>
        </p:spPr>
        <p:txBody>
          <a:bodyPr/>
          <a:lstStyle/>
          <a:p>
            <a:pPr eaLnBrk="1" hangingPunct="1">
              <a:defRPr/>
            </a:pPr>
            <a:r>
              <a:rPr lang="hu-HU"/>
              <a:t>Példák valódi sorbanállási rendszerekre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1EC8B647-7DE5-424B-A788-05A7E751A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2438400"/>
            <a:ext cx="8077200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69925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3" eaLnBrk="1" hangingPunct="1"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hu-HU" altLang="hu-HU" sz="3200" dirty="0">
                <a:latin typeface="Verdana" panose="020B0604030504040204" pitchFamily="34" charset="0"/>
              </a:rPr>
              <a:t> </a:t>
            </a:r>
            <a:r>
              <a:rPr lang="hu-HU" altLang="hu-HU" sz="3200" dirty="0"/>
              <a:t>Kereskedelmi kiszolgáló rendszer</a:t>
            </a:r>
          </a:p>
          <a:p>
            <a:pPr lvl="3" eaLnBrk="1" hangingPunct="1"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hu-HU" altLang="hu-HU" sz="3200" dirty="0"/>
              <a:t> Szállítási rendszer</a:t>
            </a:r>
          </a:p>
          <a:p>
            <a:pPr lvl="3" eaLnBrk="1" hangingPunct="1"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hu-HU" altLang="hu-HU" sz="3200" dirty="0"/>
              <a:t> Belső ipari üzleti rendszerek</a:t>
            </a:r>
          </a:p>
          <a:p>
            <a:pPr lvl="3" eaLnBrk="1" hangingPunct="1"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hu-HU" altLang="hu-HU" sz="3200" dirty="0"/>
              <a:t> Szociális szolgáltatási rendszerek</a:t>
            </a:r>
          </a:p>
          <a:p>
            <a:pPr lvl="3" eaLnBrk="1" hangingPunct="1"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hu-HU" altLang="hu-HU" sz="3200" dirty="0"/>
              <a:t> Elektromos hálózatok </a:t>
            </a:r>
            <a:endParaRPr lang="hu-HU" altLang="hu-HU" sz="3200" dirty="0">
              <a:latin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B87912-D951-4453-87F7-FF77968A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4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78569127-8CD3-406F-A713-AF0F9A70D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24114" y="476251"/>
            <a:ext cx="8162925" cy="854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u-HU" dirty="0"/>
              <a:t>Jelölések a legfontosabb mutatókhoz</a:t>
            </a:r>
          </a:p>
        </p:txBody>
      </p:sp>
      <p:sp>
        <p:nvSpPr>
          <p:cNvPr id="14339" name="Rectangle 6">
            <a:extLst>
              <a:ext uri="{FF2B5EF4-FFF2-40B4-BE49-F238E27FC236}">
                <a16:creationId xmlns:a16="http://schemas.microsoft.com/office/drawing/2014/main" id="{17791509-64AC-4807-BC74-8D02DE421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3635" y="-2308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hu-HU" altLang="hu-HU" sz="2400">
              <a:latin typeface="Verdana" panose="020B0604030504040204" pitchFamily="34" charset="0"/>
            </a:endParaRPr>
          </a:p>
        </p:txBody>
      </p:sp>
      <p:graphicFrame>
        <p:nvGraphicFramePr>
          <p:cNvPr id="14340" name="Object 42">
            <a:extLst>
              <a:ext uri="{FF2B5EF4-FFF2-40B4-BE49-F238E27FC236}">
                <a16:creationId xmlns:a16="http://schemas.microsoft.com/office/drawing/2014/main" id="{5F3FA3F5-EBC5-482C-98F8-5F843353E8F7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5872876"/>
              </p:ext>
            </p:extLst>
          </p:nvPr>
        </p:nvGraphicFramePr>
        <p:xfrm>
          <a:off x="1847850" y="1658938"/>
          <a:ext cx="8716963" cy="352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r:id="rId4" imgW="6127319" imgH="2479002" progId="Word.Document.8">
                  <p:embed/>
                </p:oleObj>
              </mc:Choice>
              <mc:Fallback>
                <p:oleObj name="Document" r:id="rId4" imgW="6127319" imgH="2479002" progId="Word.Document.8">
                  <p:embed/>
                  <p:pic>
                    <p:nvPicPr>
                      <p:cNvPr id="14340" name="Object 42">
                        <a:extLst>
                          <a:ext uri="{FF2B5EF4-FFF2-40B4-BE49-F238E27FC236}">
                            <a16:creationId xmlns:a16="http://schemas.microsoft.com/office/drawing/2014/main" id="{5F3FA3F5-EBC5-482C-98F8-5F843353E8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50" y="1658938"/>
                        <a:ext cx="8716963" cy="352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954ED1-BBA6-45C0-846D-13185EFC5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F2360-BD30-48BA-A335-E4B1B0ADC82F}" type="slidenum">
              <a:rPr lang="hu-HU" altLang="en-US" smtClean="0"/>
              <a:pPr>
                <a:defRPr/>
              </a:pPr>
              <a:t>5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C8EDA66-1F25-45F9-8B06-0CFF7E29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u-HU" dirty="0"/>
              <a:t>A forgalom intenzitása</a:t>
            </a: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67AA493E-37C8-43E5-B0AA-C83FCE64B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219201"/>
            <a:ext cx="84582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15303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hu-HU" altLang="hu-HU" sz="1200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hu-HU" altLang="hu-HU" sz="1200"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4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hu-HU" altLang="hu-HU" sz="2800"/>
          </a:p>
        </p:txBody>
      </p:sp>
      <p:sp>
        <p:nvSpPr>
          <p:cNvPr id="16388" name="Text Box 8">
            <a:extLst>
              <a:ext uri="{FF2B5EF4-FFF2-40B4-BE49-F238E27FC236}">
                <a16:creationId xmlns:a16="http://schemas.microsoft.com/office/drawing/2014/main" id="{500068F2-4CF5-4542-AECE-3CF007FA3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3357563"/>
            <a:ext cx="741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l-GR" altLang="hu-HU" sz="2400" i="1">
              <a:latin typeface="Verdana" panose="020B0604030504040204" pitchFamily="34" charset="0"/>
            </a:endParaRPr>
          </a:p>
        </p:txBody>
      </p:sp>
      <p:sp>
        <p:nvSpPr>
          <p:cNvPr id="16389" name="Rectangle 13">
            <a:extLst>
              <a:ext uri="{FF2B5EF4-FFF2-40B4-BE49-F238E27FC236}">
                <a16:creationId xmlns:a16="http://schemas.microsoft.com/office/drawing/2014/main" id="{171532A4-EE93-4A23-A867-4F20AEC36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3635" y="253141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hu-HU" altLang="hu-HU" sz="2400">
              <a:latin typeface="Verdana" panose="020B060403050404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00" name="Object 12">
                <a:extLst>
                  <a:ext uri="{FF2B5EF4-FFF2-40B4-BE49-F238E27FC236}">
                    <a16:creationId xmlns:a16="http://schemas.microsoft.com/office/drawing/2014/main" id="{A1F8BB8A-9B7D-4AEC-840E-BE0164635817}"/>
                  </a:ext>
                </a:extLst>
              </p:cNvPr>
              <p:cNvSpPr txBox="1"/>
              <p:nvPr/>
            </p:nvSpPr>
            <p:spPr bwMode="auto">
              <a:xfrm>
                <a:off x="2773363" y="2149475"/>
                <a:ext cx="7224712" cy="33512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𝑏𝑒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𝑟𝑘𝑒𝑧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𝑠𝑖</m:t>
                      </m:r>
                      <m:r>
                        <a:rPr lang="hu-HU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n-GB" sz="2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𝑡𝑎</m:t>
                      </m:r>
                    </m:oMath>
                    <m:oMath xmlns:m="http://schemas.openxmlformats.org/officeDocument/2006/math"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𝑘𝑖𝑠𝑧𝑜</m:t>
                      </m:r>
                      <m:r>
                        <m:rPr>
                          <m:sty m:val="p"/>
                        </m:rP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lg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𝑠𝑖</m:t>
                      </m:r>
                      <m:r>
                        <a:rPr lang="hu-HU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𝑡𝑎</m:t>
                      </m:r>
                    </m:oMath>
                    <m:oMath xmlns:m="http://schemas.openxmlformats.org/officeDocument/2006/math"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hu-HU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𝑓𝑜𝑟𝑔𝑎𝑙𝑜𝑚</m:t>
                      </m:r>
                      <m:r>
                        <a:rPr lang="hu-HU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int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𝑒𝑛𝑧𝑖𝑡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𝑠𝑎</m:t>
                      </m:r>
                    </m:oMath>
                  </m:oMathPara>
                </a14:m>
                <a:br>
                  <a:rPr lang="en-GB" sz="28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:br>
                  <a:rPr lang="en-GB" sz="28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hu-HU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𝑡𝑜𝑣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𝑏𝑏𝑖𝑎𝑘𝑏𝑎𝑛</m:t>
                      </m:r>
                      <m:r>
                        <a:rPr lang="hu-HU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𝑓𝑒𝑙𝑡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𝑡𝑒𝑙𝑒𝑧𝑧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ü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h𝑜𝑔𝑦</m:t>
                      </m:r>
                      <m:r>
                        <a:rPr lang="hu-HU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12300" name="Object 12">
                <a:extLst>
                  <a:ext uri="{FF2B5EF4-FFF2-40B4-BE49-F238E27FC236}">
                    <a16:creationId xmlns:a16="http://schemas.microsoft.com/office/drawing/2014/main" id="{A1F8BB8A-9B7D-4AEC-840E-BE0164635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3363" y="2149475"/>
                <a:ext cx="7224712" cy="33512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FEDBD6-F42D-4442-911F-94A902C3E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95CEC-1CBD-4CA8-B45E-0A09BBCCEBE2}" type="slidenum">
              <a:rPr lang="hu-HU" altLang="en-US" smtClean="0"/>
              <a:pPr>
                <a:defRPr/>
              </a:pPr>
              <a:t>6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99CDAC51-6347-4B58-BEA6-12B34B30C2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1" y="381001"/>
            <a:ext cx="8162925" cy="854075"/>
          </a:xfrm>
        </p:spPr>
        <p:txBody>
          <a:bodyPr/>
          <a:lstStyle/>
          <a:p>
            <a:pPr eaLnBrk="1" hangingPunct="1">
              <a:defRPr/>
            </a:pPr>
            <a:r>
              <a:rPr lang="hu-HU"/>
              <a:t>Little - formula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BB3B4ED-DD6D-4169-B0CC-7BB053F1B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295401"/>
            <a:ext cx="83820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tabLst>
                <a:tab pos="900113" algn="l"/>
                <a:tab pos="108108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tabLst>
                <a:tab pos="900113" algn="l"/>
                <a:tab pos="108108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tabLst>
                <a:tab pos="900113" algn="l"/>
                <a:tab pos="108108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dirty="0">
                <a:cs typeface="Times New Roman" panose="02020603050405020304" pitchFamily="18" charset="0"/>
              </a:rPr>
              <a:t>A rendszerben tartózkodó egységek számá</a:t>
            </a:r>
            <a:r>
              <a:rPr lang="hu-HU" altLang="hu-HU" dirty="0"/>
              <a:t>-</a:t>
            </a:r>
            <a:r>
              <a:rPr lang="hu-HU" altLang="hu-HU" dirty="0">
                <a:cs typeface="Times New Roman" panose="02020603050405020304" pitchFamily="18" charset="0"/>
              </a:rPr>
              <a:t>nak várható értéke és a rendszerben eltöltött átlagos várakozási id</a:t>
            </a:r>
            <a:r>
              <a:rPr lang="hu-HU" altLang="hu-HU" dirty="0"/>
              <a:t>ő</a:t>
            </a:r>
            <a:r>
              <a:rPr lang="hu-HU" altLang="hu-HU" dirty="0">
                <a:cs typeface="Times New Roman" panose="02020603050405020304" pitchFamily="18" charset="0"/>
              </a:rPr>
              <a:t> várható értéke közötti kapcsolatot adja meg</a:t>
            </a:r>
            <a:r>
              <a:rPr lang="hu-HU" altLang="hu-HU" dirty="0"/>
              <a:t> az</a:t>
            </a:r>
            <a:r>
              <a:rPr lang="hu-HU" altLang="hu-HU" dirty="0">
                <a:cs typeface="Times New Roman" panose="02020603050405020304" pitchFamily="18" charset="0"/>
              </a:rPr>
              <a:t> az</a:t>
            </a:r>
            <a:r>
              <a:rPr lang="hu-HU" altLang="hu-HU" dirty="0"/>
              <a:t> </a:t>
            </a:r>
            <a:r>
              <a:rPr lang="hu-HU" altLang="hu-HU" dirty="0">
                <a:cs typeface="Times New Roman" panose="02020603050405020304" pitchFamily="18" charset="0"/>
              </a:rPr>
              <a:t>összefüggés,</a:t>
            </a:r>
            <a:r>
              <a:rPr lang="hu-HU" altLang="hu-HU" dirty="0"/>
              <a:t> </a:t>
            </a:r>
            <a:r>
              <a:rPr lang="hu-HU" altLang="hu-HU" dirty="0">
                <a:cs typeface="Times New Roman" panose="02020603050405020304" pitchFamily="18" charset="0"/>
              </a:rPr>
              <a:t>amelyet tapasztalati szabályként már sok éve ismertek, és amelyre el</a:t>
            </a:r>
            <a:r>
              <a:rPr lang="hu-HU" altLang="hu-HU" dirty="0"/>
              <a:t>ő</a:t>
            </a:r>
            <a:r>
              <a:rPr lang="hu-HU" altLang="hu-HU" dirty="0">
                <a:cs typeface="Times New Roman" panose="02020603050405020304" pitchFamily="18" charset="0"/>
              </a:rPr>
              <a:t>ször John D. C. Little adott egzakt bizonyítást 1961-ben. Ezért is szokták Little-formulának nevezni.</a:t>
            </a:r>
            <a:r>
              <a:rPr lang="hu-HU" altLang="hu-HU" dirty="0">
                <a:latin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3315" name="Object 3">
            <a:extLst>
              <a:ext uri="{FF2B5EF4-FFF2-40B4-BE49-F238E27FC236}">
                <a16:creationId xmlns:a16="http://schemas.microsoft.com/office/drawing/2014/main" id="{56FE69A6-D55E-4621-A089-A6FEB5490C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11726" y="5486400"/>
          <a:ext cx="2366963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gyenlet" r:id="rId4" imgW="1079032" imgH="253890" progId="Equation.3">
                  <p:embed/>
                </p:oleObj>
              </mc:Choice>
              <mc:Fallback>
                <p:oleObj name="Egyenlet" r:id="rId4" imgW="1079032" imgH="253890" progId="Equation.3">
                  <p:embed/>
                  <p:pic>
                    <p:nvPicPr>
                      <p:cNvPr id="13315" name="Object 3">
                        <a:extLst>
                          <a:ext uri="{FF2B5EF4-FFF2-40B4-BE49-F238E27FC236}">
                            <a16:creationId xmlns:a16="http://schemas.microsoft.com/office/drawing/2014/main" id="{56FE69A6-D55E-4621-A089-A6FEB5490C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1726" y="5486400"/>
                        <a:ext cx="2366963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7347C9-54FA-470B-BB8C-B3A9513EF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7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7FAC7CE6-F360-41AE-9704-01D3D7454F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1" y="381001"/>
            <a:ext cx="8162925" cy="854075"/>
          </a:xfrm>
        </p:spPr>
        <p:txBody>
          <a:bodyPr/>
          <a:lstStyle/>
          <a:p>
            <a:pPr eaLnBrk="1" hangingPunct="1">
              <a:defRPr/>
            </a:pPr>
            <a:r>
              <a:rPr lang="hu-HU"/>
              <a:t>Megjegyzések</a:t>
            </a:r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013AFF43-2FA6-4DB3-8BC3-1DC9F2CF6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295401"/>
            <a:ext cx="8382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tabLst>
                <a:tab pos="900113" algn="l"/>
                <a:tab pos="108108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tabLst>
                <a:tab pos="900113" algn="l"/>
                <a:tab pos="108108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tabLst>
                <a:tab pos="900113" algn="l"/>
                <a:tab pos="108108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tabLst>
                <a:tab pos="900113" algn="l"/>
                <a:tab pos="10810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/>
              <a:t>1. A Little-formula hasonló összefüggést állapít meg a várakozók számának és a sorbanállással eltöltött idő hosszának várható értéke között. </a:t>
            </a:r>
            <a:endParaRPr lang="hu-HU" altLang="hu-HU">
              <a:latin typeface="Times New Roman" panose="02020603050405020304" pitchFamily="18" charset="0"/>
            </a:endParaRPr>
          </a:p>
        </p:txBody>
      </p:sp>
      <p:graphicFrame>
        <p:nvGraphicFramePr>
          <p:cNvPr id="63492" name="Object 4">
            <a:extLst>
              <a:ext uri="{FF2B5EF4-FFF2-40B4-BE49-F238E27FC236}">
                <a16:creationId xmlns:a16="http://schemas.microsoft.com/office/drawing/2014/main" id="{BA346979-9584-402C-8172-01E7CF9932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94276" y="3276600"/>
          <a:ext cx="2479675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gyenlet" r:id="rId4" imgW="1002865" imgH="228501" progId="Equation.3">
                  <p:embed/>
                </p:oleObj>
              </mc:Choice>
              <mc:Fallback>
                <p:oleObj name="Egyenlet" r:id="rId4" imgW="1002865" imgH="228501" progId="Equation.3">
                  <p:embed/>
                  <p:pic>
                    <p:nvPicPr>
                      <p:cNvPr id="63492" name="Object 4">
                        <a:extLst>
                          <a:ext uri="{FF2B5EF4-FFF2-40B4-BE49-F238E27FC236}">
                            <a16:creationId xmlns:a16="http://schemas.microsoft.com/office/drawing/2014/main" id="{BA346979-9584-402C-8172-01E7CF9932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4276" y="3276600"/>
                        <a:ext cx="2479675" cy="57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3" name="Text Box 5">
            <a:extLst>
              <a:ext uri="{FF2B5EF4-FFF2-40B4-BE49-F238E27FC236}">
                <a16:creationId xmlns:a16="http://schemas.microsoft.com/office/drawing/2014/main" id="{52F436C4-9D8E-42B7-9DF3-61C90C614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4191000"/>
            <a:ext cx="8153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/>
              <a:t>2. Többcsatornás rendszer esetében a </a:t>
            </a:r>
            <a:r>
              <a:rPr lang="hu-HU" altLang="hu-HU">
                <a:sym typeface="Symbol" panose="05050102010706020507" pitchFamily="18" charset="2"/>
              </a:rPr>
              <a:t> kiszámításánál egy berendezés kiszolgálási rátáját szerepeltetjük a nevezőben.</a:t>
            </a:r>
            <a:endParaRPr lang="hu-HU" altLang="hu-HU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7E8B96-8374-4777-9F83-EAA2E1260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6F4-24D0-4C4B-9235-2D5166163A1A}" type="slidenum">
              <a:rPr lang="hu-HU" altLang="en-US" smtClean="0"/>
              <a:pPr>
                <a:defRPr/>
              </a:pPr>
              <a:t>8</a:t>
            </a:fld>
            <a:endParaRPr lang="hu-HU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utoUpdateAnimBg="0"/>
      <p:bldP spid="6349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86E7B-3C20-4673-A4DC-2A12EE22B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549" y="528860"/>
            <a:ext cx="8911687" cy="928465"/>
          </a:xfrm>
        </p:spPr>
        <p:txBody>
          <a:bodyPr/>
          <a:lstStyle/>
          <a:p>
            <a:r>
              <a:rPr lang="hu-HU" dirty="0"/>
              <a:t>Sorbanállási rendszerek osztályozása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57736E-6489-48BA-A8D2-4BB4DD7FCF47}"/>
              </a:ext>
            </a:extLst>
          </p:cNvPr>
          <p:cNvSpPr txBox="1"/>
          <p:nvPr/>
        </p:nvSpPr>
        <p:spPr>
          <a:xfrm>
            <a:off x="1038225" y="1724025"/>
            <a:ext cx="1044733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A várakozó sorok kezelését illetően egy sorbanállási rendszer lehet:</a:t>
            </a:r>
            <a:endParaRPr lang="en-GB" sz="2400" dirty="0"/>
          </a:p>
          <a:p>
            <a:r>
              <a:rPr lang="hu-HU" sz="2400" dirty="0"/>
              <a:t>a)	</a:t>
            </a:r>
            <a:r>
              <a:rPr lang="hu-HU" sz="2400" b="1" dirty="0"/>
              <a:t>Elvesztéses</a:t>
            </a:r>
            <a:r>
              <a:rPr lang="hu-HU" sz="2400" dirty="0"/>
              <a:t> (vagy visszautasításos), ha a kiszolgáló állomás(ok) foglaltsága esetén a beérkező egyed azonnal távozik, nem várakozik. Ilyenkor azt mondjuk, hogy az igény elvész.</a:t>
            </a:r>
            <a:endParaRPr lang="en-GB" sz="2400" dirty="0"/>
          </a:p>
          <a:p>
            <a:r>
              <a:rPr lang="hu-HU" sz="2400" dirty="0"/>
              <a:t>b)	</a:t>
            </a:r>
            <a:r>
              <a:rPr lang="hu-HU" sz="2400" b="1" dirty="0"/>
              <a:t>Tiszta várakozásos</a:t>
            </a:r>
            <a:r>
              <a:rPr lang="hu-HU" sz="2400" dirty="0"/>
              <a:t> (vagy korlátlan várakozásos), ha a kiszolgáló állomás foglaltsága esetén az igény nem vész el, vagyis ha a beérkező egyed addig várakozik, amíg ki nem szolgálják.</a:t>
            </a:r>
            <a:endParaRPr lang="en-GB" sz="2400" dirty="0"/>
          </a:p>
          <a:p>
            <a:r>
              <a:rPr lang="hu-HU" sz="2400" dirty="0"/>
              <a:t>c)	</a:t>
            </a:r>
            <a:r>
              <a:rPr lang="hu-HU" sz="2400" b="1" dirty="0"/>
              <a:t>Kombinált várakozásos</a:t>
            </a:r>
            <a:r>
              <a:rPr lang="hu-HU" sz="2400" dirty="0"/>
              <a:t> (vagy korlátozott várakozásos), ha a várakozó helyek száma korlátozott. Ilyenkor a kiszolgáló állomás foglaltsága esetén, ha minden várakozó hely is foglalt, a beérkező igény elvész (távozik) anélkül, hogy kiszolgálnák.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508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6E7AEE-B652-418A-ADEE-6204A5C0BB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E4FD83-4004-4AFF-88FB-10679F918E52}">
  <ds:schemaRefs>
    <ds:schemaRef ds:uri="http://purl.org/dc/terms/"/>
    <ds:schemaRef ds:uri="e497d766-9098-4312-9063-c7203b20471a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6ad025bc-9453-4e28-b64e-60578e9b89e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962</Words>
  <Application>Microsoft Office PowerPoint</Application>
  <PresentationFormat>Widescreen</PresentationFormat>
  <Paragraphs>164</Paragraphs>
  <Slides>21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Arial</vt:lpstr>
      <vt:lpstr>Calibri</vt:lpstr>
      <vt:lpstr>Cambria Math</vt:lpstr>
      <vt:lpstr>Century Gothic</vt:lpstr>
      <vt:lpstr>MT Extra</vt:lpstr>
      <vt:lpstr>Symbol</vt:lpstr>
      <vt:lpstr>Times New Roman</vt:lpstr>
      <vt:lpstr>Verdana</vt:lpstr>
      <vt:lpstr>Wingdings</vt:lpstr>
      <vt:lpstr>Wingdings 3</vt:lpstr>
      <vt:lpstr>Szálak</vt:lpstr>
      <vt:lpstr>Microsoft Word 97 - 2003 Document</vt:lpstr>
      <vt:lpstr>Egyenlet</vt:lpstr>
      <vt:lpstr>WPS Equation 3.0</vt:lpstr>
      <vt:lpstr>11. Fejezet  Sorbanállás -  Tömegkiszolgálás </vt:lpstr>
      <vt:lpstr>Bevezetés</vt:lpstr>
      <vt:lpstr>Sorbanállási rendszer általános képe</vt:lpstr>
      <vt:lpstr>Példák valódi sorbanállási rendszerekre</vt:lpstr>
      <vt:lpstr>Jelölések a legfontosabb mutatókhoz</vt:lpstr>
      <vt:lpstr>A forgalom intenzitása</vt:lpstr>
      <vt:lpstr>Little - formula</vt:lpstr>
      <vt:lpstr>Megjegyzések</vt:lpstr>
      <vt:lpstr>Sorbanállási rendszerek osztályozása</vt:lpstr>
      <vt:lpstr>Speciális feltételek képleteinkhez</vt:lpstr>
      <vt:lpstr>Általában felmerülő kérdések</vt:lpstr>
      <vt:lpstr>Képletek egycsatornás sorbanállási rendszerhez</vt:lpstr>
      <vt:lpstr>Képletek egycsatornás sorbanállási rendszerhez</vt:lpstr>
      <vt:lpstr>Képletek egycsatornás sorbanállási rendszerhez</vt:lpstr>
      <vt:lpstr>Példa egycsatornás rendszerre</vt:lpstr>
      <vt:lpstr>a) megoldása</vt:lpstr>
      <vt:lpstr>b) megoldása</vt:lpstr>
      <vt:lpstr>c) megoldása</vt:lpstr>
      <vt:lpstr>Feladat</vt:lpstr>
      <vt:lpstr>Megoldás (S=1)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Lőrincz Sándor</cp:lastModifiedBy>
  <cp:revision>10</cp:revision>
  <dcterms:created xsi:type="dcterms:W3CDTF">2020-05-29T07:53:14Z</dcterms:created>
  <dcterms:modified xsi:type="dcterms:W3CDTF">2020-07-30T18:00:06Z</dcterms:modified>
</cp:coreProperties>
</file>